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5" roundtripDataSignature="AMtx7mhenbBqR+kpUBpFvVjQnGcNPK4Uk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Matthew Shinkle"/>
  <p:cmAuthor clrIdx="1" id="1" initials="" lastIdx="2" name="Miren Tamayo Elizalde"/>
  <p:cmAuthor clrIdx="2" id="2" initials="" lastIdx="1" name="Angel Hua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15" Type="http://customschemas.google.com/relationships/presentationmetadata" Target="metadata"/><Relationship Id="rId14" Type="http://schemas.openxmlformats.org/officeDocument/2006/relationships/slide" Target="slides/slide8.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8-20T15:55:09.216">
    <p:pos x="3001" y="1021"/>
    <p:text>ooh neat</p:text>
    <p:extLst>
      <p:ext uri="{C676402C-5697-4E1C-873F-D02D1690AC5C}">
        <p15:threadingInfo timeZoneBias="0"/>
      </p:ext>
      <p:ext uri="http://customooxmlschemas.google.com/">
        <go:slidesCustomData xmlns:go="http://customooxmlschemas.google.com/" commentPostId="AAAAN548K_g"/>
      </p:ext>
    </p:extLst>
  </p:cm>
  <p:cm authorId="1" idx="1" dt="2021-08-20T15:55:09.216">
    <p:pos x="3001" y="1021"/>
    <p:text>hahaha not sure, but good that it run in the end!</p:text>
    <p:extLst>
      <p:ext uri="{C676402C-5697-4E1C-873F-D02D1690AC5C}">
        <p15:threadingInfo timeZoneBias="0">
          <p15:parentCm authorId="0" idx="1"/>
        </p15:threadingInfo>
      </p:ext>
      <p:ext uri="http://customooxmlschemas.google.com/">
        <go:slidesCustomData xmlns:go="http://customooxmlschemas.google.com/" commentPostId="AAAAN548LAg"/>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08-20T15:30:02.596">
    <p:pos x="196" y="280"/>
    <p:text>Anyone else want to take this slide?  It's basically just, "we used regression on PCs of each layer, finding relatively high prediction accuracy across subjects in both early (V1, V2) and late (PPA, FFA) visual areas."</p:text>
    <p:extLst>
      <p:ext uri="{C676402C-5697-4E1C-873F-D02D1690AC5C}">
        <p15:threadingInfo timeZoneBias="0"/>
      </p:ext>
      <p:ext uri="http://customooxmlschemas.google.com/">
        <go:slidesCustomData xmlns:go="http://customooxmlschemas.google.com/" commentPostId="AAAAN548K4Y"/>
      </p:ext>
    </p:extLst>
  </p:cm>
  <p:cm authorId="1" idx="2" dt="2021-08-20T15:04:15.967">
    <p:pos x="196" y="280"/>
    <p:text>Super cool boxplot and brain images, Matt, thanks! In case people ask questions, I think it will be good if you presented it?</p:text>
    <p:extLst>
      <p:ext uri="{C676402C-5697-4E1C-873F-D02D1690AC5C}">
        <p15:threadingInfo timeZoneBias="0">
          <p15:parentCm authorId="0" idx="2"/>
        </p15:threadingInfo>
      </p:ext>
      <p:ext uri="http://customooxmlschemas.google.com/">
        <go:slidesCustomData xmlns:go="http://customooxmlschemas.google.com/" commentPostId="AAAAN548K58"/>
      </p:ext>
    </p:extLst>
  </p:cm>
  <p:cm authorId="0" idx="3" dt="2021-08-20T15:11:47.726">
    <p:pos x="196" y="280"/>
    <p:text>Fair enough, I just don't want to take up too much of the presentation</p:text>
    <p:extLst>
      <p:ext uri="{C676402C-5697-4E1C-873F-D02D1690AC5C}">
        <p15:threadingInfo timeZoneBias="0">
          <p15:parentCm authorId="0" idx="2"/>
        </p15:threadingInfo>
      </p:ext>
      <p:ext uri="http://customooxmlschemas.google.com/">
        <go:slidesCustomData xmlns:go="http://customooxmlschemas.google.com/" commentPostId="AAAAN548K6c"/>
      </p:ext>
    </p:extLst>
  </p:cm>
  <p:cm authorId="2" idx="1" dt="2021-08-20T15:30:02.596">
    <p:pos x="196" y="280"/>
    <p:text>Wow, interesting result! Did you mean (EBA, FFA)? -- which is specialized for body and face, i.e. human-related videos?</p:text>
    <p:extLst>
      <p:ext uri="{C676402C-5697-4E1C-873F-D02D1690AC5C}">
        <p15:threadingInfo timeZoneBias="0">
          <p15:parentCm authorId="0" idx="2"/>
        </p15:threadingInfo>
      </p:ext>
      <p:ext uri="http://customooxmlschemas.google.com/">
        <go:slidesCustomData xmlns:go="http://customooxmlschemas.google.com/" commentPostId="AAAAN548K8A"/>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e9fda6b3c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ge9fda6b3c8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e9fda6b3c8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e9fda6b3c8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eaa14c685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eaa14c685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aad4e198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eaad4e1986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eaad4e198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eaad4e198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aa14c685e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eaa14c685e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e9fda6b3c8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e9fda6b3c8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e9fd60f73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ge9fd60f73f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Simple patterned images maximally activate ANN units with high correlation with early and mid-level visual cortex (V1, V2, V3, and V4) </a:t>
            </a:r>
            <a:endParaRPr/>
          </a:p>
          <a:p>
            <a:pPr indent="0" lvl="0" marL="0" rtl="0" algn="l">
              <a:lnSpc>
                <a:spcPct val="100000"/>
              </a:lnSpc>
              <a:spcBef>
                <a:spcPts val="0"/>
              </a:spcBef>
              <a:spcAft>
                <a:spcPts val="0"/>
              </a:spcAft>
              <a:buSzPts val="1100"/>
              <a:buNone/>
            </a:pPr>
            <a:r>
              <a:rPr lang="en-GB"/>
              <a:t>More complex and human-interpretable shapes/images, such as body parts, animal-like shapes, and social scenes maximally activated network units tightly mapped to the higher-level cortex (EBA, FFA, STS, LOC)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ge9fda6b3c8_0_115"/>
          <p:cNvCxnSpPr/>
          <p:nvPr/>
        </p:nvCxnSpPr>
        <p:spPr>
          <a:xfrm>
            <a:off x="0" y="2998150"/>
            <a:ext cx="9144000" cy="0"/>
          </a:xfrm>
          <a:prstGeom prst="straightConnector1">
            <a:avLst/>
          </a:prstGeom>
          <a:noFill/>
          <a:ln cap="flat" cmpd="sng" w="19050">
            <a:solidFill>
              <a:srgbClr val="D9D9D9"/>
            </a:solidFill>
            <a:prstDash val="solid"/>
            <a:round/>
            <a:headEnd len="sm" w="sm" type="none"/>
            <a:tailEnd len="sm" w="sm" type="none"/>
          </a:ln>
        </p:spPr>
      </p:cxnSp>
      <p:sp>
        <p:nvSpPr>
          <p:cNvPr id="11" name="Google Shape;11;ge9fda6b3c8_0_115"/>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2" name="Google Shape;12;ge9fda6b3c8_0_115"/>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ge9fda6b3c8_0_1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14" name="Google Shape;14;ge9fda6b3c8_0_115"/>
          <p:cNvPicPr preferRelativeResize="0"/>
          <p:nvPr/>
        </p:nvPicPr>
        <p:blipFill rotWithShape="1">
          <a:blip r:embed="rId2">
            <a:alphaModFix/>
          </a:blip>
          <a:srcRect b="0" l="0" r="0" t="0"/>
          <a:stretch/>
        </p:blipFill>
        <p:spPr>
          <a:xfrm>
            <a:off x="586650" y="4221433"/>
            <a:ext cx="2857500" cy="68826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4" name="Shape 74"/>
        <p:cNvGrpSpPr/>
        <p:nvPr/>
      </p:nvGrpSpPr>
      <p:grpSpPr>
        <a:xfrm>
          <a:off x="0" y="0"/>
          <a:ext cx="0" cy="0"/>
          <a:chOff x="0" y="0"/>
          <a:chExt cx="0" cy="0"/>
        </a:xfrm>
      </p:grpSpPr>
      <p:sp>
        <p:nvSpPr>
          <p:cNvPr id="75" name="Google Shape;75;ge9fda6b3c8_0_180"/>
          <p:cNvSpPr txBox="1"/>
          <p:nvPr>
            <p:ph hasCustomPrompt="1" type="title"/>
          </p:nvPr>
        </p:nvSpPr>
        <p:spPr>
          <a:xfrm>
            <a:off x="311700" y="991475"/>
            <a:ext cx="8520600" cy="191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76" name="Google Shape;76;ge9fda6b3c8_0_180"/>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77" name="Google Shape;77;ge9fda6b3c8_0_180"/>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ge9fda6b3c8_0_180"/>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Arial"/>
                <a:ea typeface="Arial"/>
                <a:cs typeface="Arial"/>
                <a:sym typeface="Arial"/>
              </a:rPr>
              <a:t>Speaker name ⦁ Topic of day</a:t>
            </a:r>
            <a:endParaRPr b="1" i="0" sz="1200" u="none" cap="none" strike="noStrike">
              <a:solidFill>
                <a:srgbClr val="000000"/>
              </a:solidFill>
              <a:latin typeface="Arial"/>
              <a:ea typeface="Arial"/>
              <a:cs typeface="Arial"/>
              <a:sym typeface="Arial"/>
            </a:endParaRPr>
          </a:p>
        </p:txBody>
      </p:sp>
      <p:sp>
        <p:nvSpPr>
          <p:cNvPr id="79" name="Google Shape;79;ge9fda6b3c8_0_180"/>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80" name="Google Shape;80;ge9fda6b3c8_0_180"/>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Arial"/>
                <a:ea typeface="Arial"/>
                <a:cs typeface="Arial"/>
                <a:sym typeface="Arial"/>
              </a:rPr>
              <a:t>Week 2 ⦁ Day 1 ⦁ Tutorial 3</a:t>
            </a:r>
            <a:endParaRPr b="1" i="0" sz="1200" u="none" cap="none" strike="noStrike">
              <a:solidFill>
                <a:srgbClr val="000000"/>
              </a:solidFill>
              <a:latin typeface="Arial"/>
              <a:ea typeface="Arial"/>
              <a:cs typeface="Arial"/>
              <a:sym typeface="Arial"/>
            </a:endParaRPr>
          </a:p>
        </p:txBody>
      </p:sp>
      <p:pic>
        <p:nvPicPr>
          <p:cNvPr id="81" name="Google Shape;81;ge9fda6b3c8_0_180"/>
          <p:cNvPicPr preferRelativeResize="0"/>
          <p:nvPr/>
        </p:nvPicPr>
        <p:blipFill rotWithShape="1">
          <a:blip r:embed="rId2">
            <a:alphaModFix/>
          </a:blip>
          <a:srcRect b="0" l="0" r="0" t="0"/>
          <a:stretch/>
        </p:blipFill>
        <p:spPr>
          <a:xfrm>
            <a:off x="4456188" y="4832150"/>
            <a:ext cx="313980" cy="3117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 name="Shape 82"/>
        <p:cNvGrpSpPr/>
        <p:nvPr/>
      </p:nvGrpSpPr>
      <p:grpSpPr>
        <a:xfrm>
          <a:off x="0" y="0"/>
          <a:ext cx="0" cy="0"/>
          <a:chOff x="0" y="0"/>
          <a:chExt cx="0" cy="0"/>
        </a:xfrm>
      </p:grpSpPr>
      <p:sp>
        <p:nvSpPr>
          <p:cNvPr id="83" name="Google Shape;83;ge9fda6b3c8_0_188"/>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ge9fda6b3c8_0_188"/>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Arial"/>
                <a:ea typeface="Arial"/>
                <a:cs typeface="Arial"/>
                <a:sym typeface="Arial"/>
              </a:rPr>
              <a:t>Speaker name ⦁ Topic of day</a:t>
            </a:r>
            <a:endParaRPr b="1" i="0" sz="1200" u="none" cap="none" strike="noStrike">
              <a:solidFill>
                <a:srgbClr val="000000"/>
              </a:solidFill>
              <a:latin typeface="Arial"/>
              <a:ea typeface="Arial"/>
              <a:cs typeface="Arial"/>
              <a:sym typeface="Arial"/>
            </a:endParaRPr>
          </a:p>
        </p:txBody>
      </p:sp>
      <p:sp>
        <p:nvSpPr>
          <p:cNvPr id="85" name="Google Shape;85;ge9fda6b3c8_0_188"/>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86" name="Google Shape;86;ge9fda6b3c8_0_188"/>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Arial"/>
                <a:ea typeface="Arial"/>
                <a:cs typeface="Arial"/>
                <a:sym typeface="Arial"/>
              </a:rPr>
              <a:t>Week 2 ⦁ Day 1 ⦁ Tutorial 3</a:t>
            </a:r>
            <a:endParaRPr b="1" i="0" sz="1200" u="none" cap="none" strike="noStrike">
              <a:solidFill>
                <a:srgbClr val="000000"/>
              </a:solidFill>
              <a:latin typeface="Arial"/>
              <a:ea typeface="Arial"/>
              <a:cs typeface="Arial"/>
              <a:sym typeface="Arial"/>
            </a:endParaRPr>
          </a:p>
        </p:txBody>
      </p:sp>
      <p:pic>
        <p:nvPicPr>
          <p:cNvPr id="87" name="Google Shape;87;ge9fda6b3c8_0_188"/>
          <p:cNvPicPr preferRelativeResize="0"/>
          <p:nvPr/>
        </p:nvPicPr>
        <p:blipFill rotWithShape="1">
          <a:blip r:embed="rId2">
            <a:alphaModFix/>
          </a:blip>
          <a:srcRect b="0" l="0" r="0" t="0"/>
          <a:stretch/>
        </p:blipFill>
        <p:spPr>
          <a:xfrm>
            <a:off x="4456188" y="4832150"/>
            <a:ext cx="313980" cy="311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uromatch Academy" type="tx">
  <p:cSld name="TITLE_AND_BODY">
    <p:spTree>
      <p:nvGrpSpPr>
        <p:cNvPr id="15" name="Shape 15"/>
        <p:cNvGrpSpPr/>
        <p:nvPr/>
      </p:nvGrpSpPr>
      <p:grpSpPr>
        <a:xfrm>
          <a:off x="0" y="0"/>
          <a:ext cx="0" cy="0"/>
          <a:chOff x="0" y="0"/>
          <a:chExt cx="0" cy="0"/>
        </a:xfrm>
      </p:grpSpPr>
      <p:sp>
        <p:nvSpPr>
          <p:cNvPr id="16" name="Google Shape;16;ge9fda6b3c8_0_121"/>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ge9fda6b3c8_0_1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ge9fda6b3c8_0_1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ge9fda6b3c8_0_121"/>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lang="en-GB" sz="1100"/>
              <a:t>ANNs visualizations and similarity to visual cortex</a:t>
            </a:r>
            <a:endParaRPr b="1" i="0" sz="1100" u="none" cap="none" strike="noStrike">
              <a:solidFill>
                <a:srgbClr val="000000"/>
              </a:solidFill>
              <a:latin typeface="Arial"/>
              <a:ea typeface="Arial"/>
              <a:cs typeface="Arial"/>
              <a:sym typeface="Arial"/>
            </a:endParaRPr>
          </a:p>
        </p:txBody>
      </p:sp>
      <p:sp>
        <p:nvSpPr>
          <p:cNvPr id="20" name="Google Shape;20;ge9fda6b3c8_0_121"/>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21" name="Google Shape;21;ge9fda6b3c8_0_121"/>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Arial"/>
                <a:ea typeface="Arial"/>
                <a:cs typeface="Arial"/>
                <a:sym typeface="Arial"/>
              </a:rPr>
              <a:t>Convoluted Okapis</a:t>
            </a:r>
            <a:endParaRPr b="1" i="0" sz="12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pic>
        <p:nvPicPr>
          <p:cNvPr id="22" name="Google Shape;22;ge9fda6b3c8_0_121"/>
          <p:cNvPicPr preferRelativeResize="0"/>
          <p:nvPr/>
        </p:nvPicPr>
        <p:blipFill rotWithShape="1">
          <a:blip r:embed="rId2">
            <a:alphaModFix/>
          </a:blip>
          <a:srcRect b="0" l="0" r="0" t="0"/>
          <a:stretch/>
        </p:blipFill>
        <p:spPr>
          <a:xfrm>
            <a:off x="4456188" y="4832150"/>
            <a:ext cx="313980" cy="3117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3" name="Shape 23"/>
        <p:cNvGrpSpPr/>
        <p:nvPr/>
      </p:nvGrpSpPr>
      <p:grpSpPr>
        <a:xfrm>
          <a:off x="0" y="0"/>
          <a:ext cx="0" cy="0"/>
          <a:chOff x="0" y="0"/>
          <a:chExt cx="0" cy="0"/>
        </a:xfrm>
      </p:grpSpPr>
      <p:cxnSp>
        <p:nvCxnSpPr>
          <p:cNvPr id="24" name="Google Shape;24;ge9fda6b3c8_0_129"/>
          <p:cNvCxnSpPr/>
          <p:nvPr/>
        </p:nvCxnSpPr>
        <p:spPr>
          <a:xfrm>
            <a:off x="0" y="2998150"/>
            <a:ext cx="9144000" cy="0"/>
          </a:xfrm>
          <a:prstGeom prst="straightConnector1">
            <a:avLst/>
          </a:prstGeom>
          <a:noFill/>
          <a:ln cap="flat" cmpd="sng" w="19050">
            <a:solidFill>
              <a:srgbClr val="D9D9D9"/>
            </a:solidFill>
            <a:prstDash val="solid"/>
            <a:round/>
            <a:headEnd len="sm" w="sm" type="none"/>
            <a:tailEnd len="sm" w="sm" type="none"/>
          </a:ln>
        </p:spPr>
      </p:cxnSp>
      <p:sp>
        <p:nvSpPr>
          <p:cNvPr id="25" name="Google Shape;25;ge9fda6b3c8_0_129"/>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6" name="Google Shape;26;ge9fda6b3c8_0_1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27" name="Google Shape;27;ge9fda6b3c8_0_129"/>
          <p:cNvPicPr preferRelativeResize="0"/>
          <p:nvPr/>
        </p:nvPicPr>
        <p:blipFill rotWithShape="1">
          <a:blip r:embed="rId2">
            <a:alphaModFix/>
          </a:blip>
          <a:srcRect b="0" l="0" r="0" t="0"/>
          <a:stretch/>
        </p:blipFill>
        <p:spPr>
          <a:xfrm>
            <a:off x="586650" y="4221433"/>
            <a:ext cx="2857500" cy="68826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ge9fda6b3c8_0_1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ge9fda6b3c8_0_13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ge9fda6b3c8_0_13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ge9fda6b3c8_0_134"/>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ge9fda6b3c8_0_134"/>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Arial"/>
                <a:ea typeface="Arial"/>
                <a:cs typeface="Arial"/>
                <a:sym typeface="Arial"/>
              </a:rPr>
              <a:t>Speaker name ⦁ Topic of day</a:t>
            </a:r>
            <a:endParaRPr b="1" i="0" sz="1200" u="none" cap="none" strike="noStrike">
              <a:solidFill>
                <a:srgbClr val="000000"/>
              </a:solidFill>
              <a:latin typeface="Arial"/>
              <a:ea typeface="Arial"/>
              <a:cs typeface="Arial"/>
              <a:sym typeface="Arial"/>
            </a:endParaRPr>
          </a:p>
        </p:txBody>
      </p:sp>
      <p:sp>
        <p:nvSpPr>
          <p:cNvPr id="34" name="Google Shape;34;ge9fda6b3c8_0_134"/>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35" name="Google Shape;35;ge9fda6b3c8_0_134"/>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Arial"/>
                <a:ea typeface="Arial"/>
                <a:cs typeface="Arial"/>
                <a:sym typeface="Arial"/>
              </a:rPr>
              <a:t>Week 2 ⦁ Day 1 ⦁ Tutorial 3</a:t>
            </a:r>
            <a:endParaRPr b="1" i="0" sz="1200" u="none" cap="none" strike="noStrike">
              <a:solidFill>
                <a:srgbClr val="000000"/>
              </a:solidFill>
              <a:latin typeface="Arial"/>
              <a:ea typeface="Arial"/>
              <a:cs typeface="Arial"/>
              <a:sym typeface="Arial"/>
            </a:endParaRPr>
          </a:p>
        </p:txBody>
      </p:sp>
      <p:pic>
        <p:nvPicPr>
          <p:cNvPr id="36" name="Google Shape;36;ge9fda6b3c8_0_134"/>
          <p:cNvPicPr preferRelativeResize="0"/>
          <p:nvPr/>
        </p:nvPicPr>
        <p:blipFill rotWithShape="1">
          <a:blip r:embed="rId2">
            <a:alphaModFix/>
          </a:blip>
          <a:srcRect b="0" l="0" r="0" t="0"/>
          <a:stretch/>
        </p:blipFill>
        <p:spPr>
          <a:xfrm>
            <a:off x="4456188" y="4832150"/>
            <a:ext cx="313980" cy="3117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ge9fda6b3c8_0_1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9" name="Google Shape;39;ge9fda6b3c8_0_143"/>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ge9fda6b3c8_0_143"/>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Arial"/>
                <a:ea typeface="Arial"/>
                <a:cs typeface="Arial"/>
                <a:sym typeface="Arial"/>
              </a:rPr>
              <a:t>Speaker name ⦁ Topic of day</a:t>
            </a:r>
            <a:endParaRPr b="1" i="0" sz="1200" u="none" cap="none" strike="noStrike">
              <a:solidFill>
                <a:srgbClr val="000000"/>
              </a:solidFill>
              <a:latin typeface="Arial"/>
              <a:ea typeface="Arial"/>
              <a:cs typeface="Arial"/>
              <a:sym typeface="Arial"/>
            </a:endParaRPr>
          </a:p>
        </p:txBody>
      </p:sp>
      <p:sp>
        <p:nvSpPr>
          <p:cNvPr id="41" name="Google Shape;41;ge9fda6b3c8_0_143"/>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42" name="Google Shape;42;ge9fda6b3c8_0_143"/>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Arial"/>
                <a:ea typeface="Arial"/>
                <a:cs typeface="Arial"/>
                <a:sym typeface="Arial"/>
              </a:rPr>
              <a:t>Week 2 ⦁ Day 1 ⦁ Tutorial 3</a:t>
            </a:r>
            <a:endParaRPr b="1" i="0" sz="1200" u="none" cap="none" strike="noStrike">
              <a:solidFill>
                <a:srgbClr val="000000"/>
              </a:solidFill>
              <a:latin typeface="Arial"/>
              <a:ea typeface="Arial"/>
              <a:cs typeface="Arial"/>
              <a:sym typeface="Arial"/>
            </a:endParaRPr>
          </a:p>
        </p:txBody>
      </p:sp>
      <p:pic>
        <p:nvPicPr>
          <p:cNvPr id="43" name="Google Shape;43;ge9fda6b3c8_0_143"/>
          <p:cNvPicPr preferRelativeResize="0"/>
          <p:nvPr/>
        </p:nvPicPr>
        <p:blipFill rotWithShape="1">
          <a:blip r:embed="rId2">
            <a:alphaModFix/>
          </a:blip>
          <a:srcRect b="0" l="0" r="0" t="0"/>
          <a:stretch/>
        </p:blipFill>
        <p:spPr>
          <a:xfrm>
            <a:off x="4456188" y="4832150"/>
            <a:ext cx="313980" cy="3117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ge9fda6b3c8_0_15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6" name="Google Shape;46;ge9fda6b3c8_0_15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7" name="Google Shape;47;ge9fda6b3c8_0_150"/>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ge9fda6b3c8_0_150"/>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Arial"/>
                <a:ea typeface="Arial"/>
                <a:cs typeface="Arial"/>
                <a:sym typeface="Arial"/>
              </a:rPr>
              <a:t>Speaker name ⦁ Topic of day</a:t>
            </a:r>
            <a:endParaRPr b="1" i="0" sz="1200" u="none" cap="none" strike="noStrike">
              <a:solidFill>
                <a:srgbClr val="000000"/>
              </a:solidFill>
              <a:latin typeface="Arial"/>
              <a:ea typeface="Arial"/>
              <a:cs typeface="Arial"/>
              <a:sym typeface="Arial"/>
            </a:endParaRPr>
          </a:p>
        </p:txBody>
      </p:sp>
      <p:sp>
        <p:nvSpPr>
          <p:cNvPr id="49" name="Google Shape;49;ge9fda6b3c8_0_150"/>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50" name="Google Shape;50;ge9fda6b3c8_0_150"/>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Arial"/>
                <a:ea typeface="Arial"/>
                <a:cs typeface="Arial"/>
                <a:sym typeface="Arial"/>
              </a:rPr>
              <a:t>Week 2 ⦁ Day 1 ⦁ Tutorial 3</a:t>
            </a:r>
            <a:endParaRPr b="1" i="0" sz="1200" u="none" cap="none" strike="noStrike">
              <a:solidFill>
                <a:srgbClr val="000000"/>
              </a:solidFill>
              <a:latin typeface="Arial"/>
              <a:ea typeface="Arial"/>
              <a:cs typeface="Arial"/>
              <a:sym typeface="Arial"/>
            </a:endParaRPr>
          </a:p>
        </p:txBody>
      </p:sp>
      <p:pic>
        <p:nvPicPr>
          <p:cNvPr id="51" name="Google Shape;51;ge9fda6b3c8_0_150"/>
          <p:cNvPicPr preferRelativeResize="0"/>
          <p:nvPr/>
        </p:nvPicPr>
        <p:blipFill rotWithShape="1">
          <a:blip r:embed="rId2">
            <a:alphaModFix/>
          </a:blip>
          <a:srcRect b="0" l="0" r="0" t="0"/>
          <a:stretch/>
        </p:blipFill>
        <p:spPr>
          <a:xfrm>
            <a:off x="4456188" y="4832150"/>
            <a:ext cx="313980" cy="3117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D9D9D9"/>
        </a:solidFill>
      </p:bgPr>
    </p:bg>
    <p:spTree>
      <p:nvGrpSpPr>
        <p:cNvPr id="52" name="Shape 52"/>
        <p:cNvGrpSpPr/>
        <p:nvPr/>
      </p:nvGrpSpPr>
      <p:grpSpPr>
        <a:xfrm>
          <a:off x="0" y="0"/>
          <a:ext cx="0" cy="0"/>
          <a:chOff x="0" y="0"/>
          <a:chExt cx="0" cy="0"/>
        </a:xfrm>
      </p:grpSpPr>
      <p:sp>
        <p:nvSpPr>
          <p:cNvPr id="53" name="Google Shape;53;ge9fda6b3c8_0_158"/>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4" name="Google Shape;54;ge9fda6b3c8_0_1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pic>
        <p:nvPicPr>
          <p:cNvPr id="55" name="Google Shape;55;ge9fda6b3c8_0_158"/>
          <p:cNvPicPr preferRelativeResize="0"/>
          <p:nvPr/>
        </p:nvPicPr>
        <p:blipFill rotWithShape="1">
          <a:blip r:embed="rId2">
            <a:alphaModFix/>
          </a:blip>
          <a:srcRect b="0" l="0" r="0" t="0"/>
          <a:stretch/>
        </p:blipFill>
        <p:spPr>
          <a:xfrm>
            <a:off x="586650" y="4221433"/>
            <a:ext cx="2857500" cy="68826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6" name="Shape 56"/>
        <p:cNvGrpSpPr/>
        <p:nvPr/>
      </p:nvGrpSpPr>
      <p:grpSpPr>
        <a:xfrm>
          <a:off x="0" y="0"/>
          <a:ext cx="0" cy="0"/>
          <a:chOff x="0" y="0"/>
          <a:chExt cx="0" cy="0"/>
        </a:xfrm>
      </p:grpSpPr>
      <p:sp>
        <p:nvSpPr>
          <p:cNvPr id="57" name="Google Shape;57;ge9fda6b3c8_0_162"/>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8" name="Google Shape;58;ge9fda6b3c8_0_162"/>
          <p:cNvCxnSpPr/>
          <p:nvPr/>
        </p:nvCxnSpPr>
        <p:spPr>
          <a:xfrm>
            <a:off x="5029675" y="4495500"/>
            <a:ext cx="468300" cy="0"/>
          </a:xfrm>
          <a:prstGeom prst="straightConnector1">
            <a:avLst/>
          </a:prstGeom>
          <a:noFill/>
          <a:ln cap="flat" cmpd="sng" w="19050">
            <a:solidFill>
              <a:srgbClr val="D9D9D9"/>
            </a:solidFill>
            <a:prstDash val="solid"/>
            <a:round/>
            <a:headEnd len="sm" w="sm" type="none"/>
            <a:tailEnd len="sm" w="sm" type="none"/>
          </a:ln>
        </p:spPr>
      </p:cxnSp>
      <p:sp>
        <p:nvSpPr>
          <p:cNvPr id="59" name="Google Shape;59;ge9fda6b3c8_0_162"/>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0" name="Google Shape;60;ge9fda6b3c8_0_162"/>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1" name="Google Shape;61;ge9fda6b3c8_0_16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62" name="Google Shape;62;ge9fda6b3c8_0_162"/>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ge9fda6b3c8_0_162"/>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Arial"/>
                <a:ea typeface="Arial"/>
                <a:cs typeface="Arial"/>
                <a:sym typeface="Arial"/>
              </a:rPr>
              <a:t>How we built this</a:t>
            </a:r>
            <a:endParaRPr b="1" i="0" sz="1200" u="none" cap="none" strike="noStrike">
              <a:solidFill>
                <a:srgbClr val="000000"/>
              </a:solidFill>
              <a:latin typeface="Arial"/>
              <a:ea typeface="Arial"/>
              <a:cs typeface="Arial"/>
              <a:sym typeface="Arial"/>
            </a:endParaRPr>
          </a:p>
        </p:txBody>
      </p:sp>
      <p:sp>
        <p:nvSpPr>
          <p:cNvPr id="64" name="Google Shape;64;ge9fda6b3c8_0_162"/>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65" name="Google Shape;65;ge9fda6b3c8_0_162"/>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Arial"/>
                <a:ea typeface="Arial"/>
                <a:cs typeface="Arial"/>
                <a:sym typeface="Arial"/>
              </a:rPr>
              <a:t>Professional Development Session</a:t>
            </a:r>
            <a:endParaRPr b="1" i="0" sz="12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Arial"/>
              <a:ea typeface="Arial"/>
              <a:cs typeface="Arial"/>
              <a:sym typeface="Arial"/>
            </a:endParaRPr>
          </a:p>
        </p:txBody>
      </p:sp>
      <p:pic>
        <p:nvPicPr>
          <p:cNvPr id="66" name="Google Shape;66;ge9fda6b3c8_0_162"/>
          <p:cNvPicPr preferRelativeResize="0"/>
          <p:nvPr/>
        </p:nvPicPr>
        <p:blipFill rotWithShape="1">
          <a:blip r:embed="rId2">
            <a:alphaModFix/>
          </a:blip>
          <a:srcRect b="0" l="0" r="0" t="0"/>
          <a:stretch/>
        </p:blipFill>
        <p:spPr>
          <a:xfrm>
            <a:off x="4456188" y="4832150"/>
            <a:ext cx="313980" cy="3117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7" name="Shape 67"/>
        <p:cNvGrpSpPr/>
        <p:nvPr/>
      </p:nvGrpSpPr>
      <p:grpSpPr>
        <a:xfrm>
          <a:off x="0" y="0"/>
          <a:ext cx="0" cy="0"/>
          <a:chOff x="0" y="0"/>
          <a:chExt cx="0" cy="0"/>
        </a:xfrm>
      </p:grpSpPr>
      <p:sp>
        <p:nvSpPr>
          <p:cNvPr id="68" name="Google Shape;68;ge9fda6b3c8_0_173"/>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100"/>
              <a:buNone/>
              <a:defRPr sz="2100"/>
            </a:lvl1pPr>
          </a:lstStyle>
          <a:p/>
        </p:txBody>
      </p:sp>
      <p:sp>
        <p:nvSpPr>
          <p:cNvPr id="69" name="Google Shape;69;ge9fda6b3c8_0_173"/>
          <p:cNvSpPr/>
          <p:nvPr/>
        </p:nvSpPr>
        <p:spPr>
          <a:xfrm>
            <a:off x="0" y="4832150"/>
            <a:ext cx="9144000" cy="3117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ge9fda6b3c8_0_173"/>
          <p:cNvSpPr txBox="1"/>
          <p:nvPr/>
        </p:nvSpPr>
        <p:spPr>
          <a:xfrm>
            <a:off x="90525" y="4844025"/>
            <a:ext cx="4092300" cy="31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Arial"/>
                <a:ea typeface="Arial"/>
                <a:cs typeface="Arial"/>
                <a:sym typeface="Arial"/>
              </a:rPr>
              <a:t>Speaker name ⦁ Topic of day</a:t>
            </a:r>
            <a:endParaRPr b="1" i="0" sz="1200" u="none" cap="none" strike="noStrike">
              <a:solidFill>
                <a:srgbClr val="000000"/>
              </a:solidFill>
              <a:latin typeface="Arial"/>
              <a:ea typeface="Arial"/>
              <a:cs typeface="Arial"/>
              <a:sym typeface="Arial"/>
            </a:endParaRPr>
          </a:p>
        </p:txBody>
      </p:sp>
      <p:sp>
        <p:nvSpPr>
          <p:cNvPr id="71" name="Google Shape;71;ge9fda6b3c8_0_173"/>
          <p:cNvSpPr txBox="1"/>
          <p:nvPr>
            <p:ph idx="12" type="sldNum"/>
          </p:nvPr>
        </p:nvSpPr>
        <p:spPr>
          <a:xfrm>
            <a:off x="8472450" y="4821325"/>
            <a:ext cx="548700" cy="3345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
        <p:nvSpPr>
          <p:cNvPr id="72" name="Google Shape;72;ge9fda6b3c8_0_173"/>
          <p:cNvSpPr txBox="1"/>
          <p:nvPr/>
        </p:nvSpPr>
        <p:spPr>
          <a:xfrm>
            <a:off x="5043525" y="4844025"/>
            <a:ext cx="3539100" cy="334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Arial"/>
                <a:ea typeface="Arial"/>
                <a:cs typeface="Arial"/>
                <a:sym typeface="Arial"/>
              </a:rPr>
              <a:t>Week 2 ⦁ Day 1 ⦁ Tutorial 3</a:t>
            </a:r>
            <a:endParaRPr b="1" i="0" sz="1200" u="none" cap="none" strike="noStrike">
              <a:solidFill>
                <a:srgbClr val="000000"/>
              </a:solidFill>
              <a:latin typeface="Arial"/>
              <a:ea typeface="Arial"/>
              <a:cs typeface="Arial"/>
              <a:sym typeface="Arial"/>
            </a:endParaRPr>
          </a:p>
        </p:txBody>
      </p:sp>
      <p:pic>
        <p:nvPicPr>
          <p:cNvPr id="73" name="Google Shape;73;ge9fda6b3c8_0_173"/>
          <p:cNvPicPr preferRelativeResize="0"/>
          <p:nvPr/>
        </p:nvPicPr>
        <p:blipFill rotWithShape="1">
          <a:blip r:embed="rId2">
            <a:alphaModFix/>
          </a:blip>
          <a:srcRect b="0" l="0" r="0" t="0"/>
          <a:stretch/>
        </p:blipFill>
        <p:spPr>
          <a:xfrm>
            <a:off x="4456188" y="4832150"/>
            <a:ext cx="313980" cy="3117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ge9fda6b3c8_0_1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ge9fda6b3c8_0_11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accent3"/>
              </a:buClr>
              <a:buSzPts val="1800"/>
              <a:buFont typeface="Arial"/>
              <a:buChar char="●"/>
              <a:defRPr b="0" i="0" sz="1800" u="none" cap="none" strike="noStrike">
                <a:solidFill>
                  <a:schemeClr val="accent3"/>
                </a:solidFill>
                <a:latin typeface="Arial"/>
                <a:ea typeface="Arial"/>
                <a:cs typeface="Arial"/>
                <a:sym typeface="Arial"/>
              </a:defRPr>
            </a:lvl1pPr>
            <a:lvl2pPr indent="-317500" lvl="1" marL="914400" marR="0" rtl="0" algn="l">
              <a:lnSpc>
                <a:spcPct val="115000"/>
              </a:lnSpc>
              <a:spcBef>
                <a:spcPts val="1600"/>
              </a:spcBef>
              <a:spcAft>
                <a:spcPts val="0"/>
              </a:spcAft>
              <a:buClr>
                <a:schemeClr val="accent3"/>
              </a:buClr>
              <a:buSzPts val="1400"/>
              <a:buFont typeface="Arial"/>
              <a:buChar char="○"/>
              <a:defRPr b="0" i="0" sz="1400" u="none" cap="none" strike="noStrike">
                <a:solidFill>
                  <a:schemeClr val="accent3"/>
                </a:solidFill>
                <a:latin typeface="Arial"/>
                <a:ea typeface="Arial"/>
                <a:cs typeface="Arial"/>
                <a:sym typeface="Arial"/>
              </a:defRPr>
            </a:lvl2pPr>
            <a:lvl3pPr indent="-317500" lvl="2" marL="1371600" marR="0" rtl="0" algn="l">
              <a:lnSpc>
                <a:spcPct val="115000"/>
              </a:lnSpc>
              <a:spcBef>
                <a:spcPts val="1600"/>
              </a:spcBef>
              <a:spcAft>
                <a:spcPts val="0"/>
              </a:spcAft>
              <a:buClr>
                <a:schemeClr val="accent3"/>
              </a:buClr>
              <a:buSzPts val="1400"/>
              <a:buFont typeface="Arial"/>
              <a:buChar char="■"/>
              <a:defRPr b="0" i="0" sz="1400" u="none" cap="none" strike="noStrike">
                <a:solidFill>
                  <a:schemeClr val="accent3"/>
                </a:solidFill>
                <a:latin typeface="Arial"/>
                <a:ea typeface="Arial"/>
                <a:cs typeface="Arial"/>
                <a:sym typeface="Arial"/>
              </a:defRPr>
            </a:lvl3pPr>
            <a:lvl4pPr indent="-317500" lvl="3" marL="1828800" marR="0" rtl="0" algn="l">
              <a:lnSpc>
                <a:spcPct val="115000"/>
              </a:lnSpc>
              <a:spcBef>
                <a:spcPts val="1600"/>
              </a:spcBef>
              <a:spcAft>
                <a:spcPts val="0"/>
              </a:spcAft>
              <a:buClr>
                <a:schemeClr val="accent3"/>
              </a:buClr>
              <a:buSzPts val="1400"/>
              <a:buFont typeface="Arial"/>
              <a:buChar char="●"/>
              <a:defRPr b="0" i="0" sz="1400" u="none" cap="none" strike="noStrike">
                <a:solidFill>
                  <a:schemeClr val="accent3"/>
                </a:solidFill>
                <a:latin typeface="Arial"/>
                <a:ea typeface="Arial"/>
                <a:cs typeface="Arial"/>
                <a:sym typeface="Arial"/>
              </a:defRPr>
            </a:lvl4pPr>
            <a:lvl5pPr indent="-317500" lvl="4" marL="2286000" marR="0" rtl="0" algn="l">
              <a:lnSpc>
                <a:spcPct val="115000"/>
              </a:lnSpc>
              <a:spcBef>
                <a:spcPts val="1600"/>
              </a:spcBef>
              <a:spcAft>
                <a:spcPts val="0"/>
              </a:spcAft>
              <a:buClr>
                <a:schemeClr val="accent3"/>
              </a:buClr>
              <a:buSzPts val="1400"/>
              <a:buFont typeface="Arial"/>
              <a:buChar char="○"/>
              <a:defRPr b="0" i="0" sz="1400" u="none" cap="none" strike="noStrike">
                <a:solidFill>
                  <a:schemeClr val="accent3"/>
                </a:solidFill>
                <a:latin typeface="Arial"/>
                <a:ea typeface="Arial"/>
                <a:cs typeface="Arial"/>
                <a:sym typeface="Arial"/>
              </a:defRPr>
            </a:lvl5pPr>
            <a:lvl6pPr indent="-317500" lvl="5" marL="2743200" marR="0" rtl="0" algn="l">
              <a:lnSpc>
                <a:spcPct val="115000"/>
              </a:lnSpc>
              <a:spcBef>
                <a:spcPts val="1600"/>
              </a:spcBef>
              <a:spcAft>
                <a:spcPts val="0"/>
              </a:spcAft>
              <a:buClr>
                <a:schemeClr val="accent3"/>
              </a:buClr>
              <a:buSzPts val="1400"/>
              <a:buFont typeface="Arial"/>
              <a:buChar char="■"/>
              <a:defRPr b="0" i="0" sz="1400" u="none" cap="none" strike="noStrike">
                <a:solidFill>
                  <a:schemeClr val="accent3"/>
                </a:solidFill>
                <a:latin typeface="Arial"/>
                <a:ea typeface="Arial"/>
                <a:cs typeface="Arial"/>
                <a:sym typeface="Arial"/>
              </a:defRPr>
            </a:lvl6pPr>
            <a:lvl7pPr indent="-317500" lvl="6" marL="3200400" marR="0" rtl="0" algn="l">
              <a:lnSpc>
                <a:spcPct val="115000"/>
              </a:lnSpc>
              <a:spcBef>
                <a:spcPts val="1600"/>
              </a:spcBef>
              <a:spcAft>
                <a:spcPts val="0"/>
              </a:spcAft>
              <a:buClr>
                <a:schemeClr val="accent3"/>
              </a:buClr>
              <a:buSzPts val="1400"/>
              <a:buFont typeface="Arial"/>
              <a:buChar char="●"/>
              <a:defRPr b="0" i="0" sz="1400" u="none" cap="none" strike="noStrike">
                <a:solidFill>
                  <a:schemeClr val="accent3"/>
                </a:solidFill>
                <a:latin typeface="Arial"/>
                <a:ea typeface="Arial"/>
                <a:cs typeface="Arial"/>
                <a:sym typeface="Arial"/>
              </a:defRPr>
            </a:lvl7pPr>
            <a:lvl8pPr indent="-317500" lvl="7" marL="3657600" marR="0" rtl="0" algn="l">
              <a:lnSpc>
                <a:spcPct val="115000"/>
              </a:lnSpc>
              <a:spcBef>
                <a:spcPts val="1600"/>
              </a:spcBef>
              <a:spcAft>
                <a:spcPts val="0"/>
              </a:spcAft>
              <a:buClr>
                <a:schemeClr val="accent3"/>
              </a:buClr>
              <a:buSzPts val="1400"/>
              <a:buFont typeface="Arial"/>
              <a:buChar char="○"/>
              <a:defRPr b="0" i="0" sz="1400" u="none" cap="none" strike="noStrike">
                <a:solidFill>
                  <a:schemeClr val="accent3"/>
                </a:solidFill>
                <a:latin typeface="Arial"/>
                <a:ea typeface="Arial"/>
                <a:cs typeface="Arial"/>
                <a:sym typeface="Arial"/>
              </a:defRPr>
            </a:lvl8pPr>
            <a:lvl9pPr indent="-317500" lvl="8" marL="4114800" marR="0" rtl="0" algn="l">
              <a:lnSpc>
                <a:spcPct val="115000"/>
              </a:lnSpc>
              <a:spcBef>
                <a:spcPts val="1600"/>
              </a:spcBef>
              <a:spcAft>
                <a:spcPts val="1600"/>
              </a:spcAft>
              <a:buClr>
                <a:schemeClr val="accent3"/>
              </a:buClr>
              <a:buSzPts val="1400"/>
              <a:buFont typeface="Arial"/>
              <a:buChar char="■"/>
              <a:defRPr b="0" i="0" sz="1400" u="none" cap="none" strike="noStrike">
                <a:solidFill>
                  <a:schemeClr val="accent3"/>
                </a:solidFill>
                <a:latin typeface="Arial"/>
                <a:ea typeface="Arial"/>
                <a:cs typeface="Arial"/>
                <a:sym typeface="Arial"/>
              </a:defRPr>
            </a:lvl9pPr>
          </a:lstStyle>
          <a:p/>
        </p:txBody>
      </p:sp>
      <p:sp>
        <p:nvSpPr>
          <p:cNvPr id="8" name="Google Shape;8;ge9fda6b3c8_0_1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6.png"/><Relationship Id="rId10" Type="http://schemas.openxmlformats.org/officeDocument/2006/relationships/image" Target="../media/image22.png"/><Relationship Id="rId9" Type="http://schemas.openxmlformats.org/officeDocument/2006/relationships/image" Target="../media/image12.jpg"/><Relationship Id="rId5" Type="http://schemas.openxmlformats.org/officeDocument/2006/relationships/image" Target="../media/image11.jpg"/><Relationship Id="rId6" Type="http://schemas.openxmlformats.org/officeDocument/2006/relationships/image" Target="../media/image4.jpg"/><Relationship Id="rId7" Type="http://schemas.openxmlformats.org/officeDocument/2006/relationships/image" Target="../media/image7.png"/><Relationship Id="rId8"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26.png"/><Relationship Id="rId5" Type="http://schemas.openxmlformats.org/officeDocument/2006/relationships/image" Target="../media/image15.png"/><Relationship Id="rId6"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comments" Target="../comments/comment2.xml"/><Relationship Id="rId4" Type="http://schemas.openxmlformats.org/officeDocument/2006/relationships/image" Target="../media/image13.png"/><Relationship Id="rId5" Type="http://schemas.openxmlformats.org/officeDocument/2006/relationships/image" Target="../media/image2.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24.png"/><Relationship Id="rId11" Type="http://schemas.openxmlformats.org/officeDocument/2006/relationships/image" Target="../media/image29.png"/><Relationship Id="rId10" Type="http://schemas.openxmlformats.org/officeDocument/2006/relationships/image" Target="../media/image28.png"/><Relationship Id="rId9" Type="http://schemas.openxmlformats.org/officeDocument/2006/relationships/image" Target="../media/image27.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25.png"/><Relationship Id="rId8"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e9fda6b3c8_0_100"/>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GB" sz="3400"/>
              <a:t>Visualization of feature-selectivity in ANNs and similarity to the visual pathway</a:t>
            </a:r>
            <a:endParaRPr sz="3000"/>
          </a:p>
        </p:txBody>
      </p:sp>
      <p:sp>
        <p:nvSpPr>
          <p:cNvPr id="93" name="Google Shape;93;ge9fda6b3c8_0_100"/>
          <p:cNvSpPr txBox="1"/>
          <p:nvPr>
            <p:ph idx="1" type="subTitle"/>
          </p:nvPr>
        </p:nvSpPr>
        <p:spPr>
          <a:xfrm>
            <a:off x="409200" y="3100500"/>
            <a:ext cx="8325600" cy="63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2000"/>
              <a:t>By: Angel Huang, Elliot Smith, Matthew Shinkle, Miren Tamayo-Elizalde</a:t>
            </a:r>
            <a:endParaRPr sz="2000"/>
          </a:p>
          <a:p>
            <a:pPr indent="0" lvl="0" marL="0" rtl="0" algn="l">
              <a:lnSpc>
                <a:spcPct val="100000"/>
              </a:lnSpc>
              <a:spcBef>
                <a:spcPts val="0"/>
              </a:spcBef>
              <a:spcAft>
                <a:spcPts val="0"/>
              </a:spcAft>
              <a:buSzPts val="2400"/>
              <a:buNone/>
            </a:pPr>
            <a:r>
              <a:rPr lang="en-GB" sz="2000"/>
              <a:t>---- Convoluted Okapis (Super-okapis pod)</a:t>
            </a:r>
            <a:endParaRPr sz="2000"/>
          </a:p>
          <a:p>
            <a:pPr indent="0" lvl="0" marL="0" rtl="0" algn="l">
              <a:lnSpc>
                <a:spcPct val="100000"/>
              </a:lnSpc>
              <a:spcBef>
                <a:spcPts val="0"/>
              </a:spcBef>
              <a:spcAft>
                <a:spcPts val="0"/>
              </a:spcAft>
              <a:buSzPts val="2400"/>
              <a:buNone/>
            </a:pPr>
            <a:r>
              <a:rPr lang="en-GB" sz="1600">
                <a:solidFill>
                  <a:schemeClr val="accent4"/>
                </a:solidFill>
              </a:rPr>
              <a:t>TAs: Naga Karthik, Jonny Coutinho</a:t>
            </a:r>
            <a:endParaRPr sz="1600">
              <a:solidFill>
                <a:schemeClr val="accent4"/>
              </a:solidFill>
            </a:endParaRPr>
          </a:p>
        </p:txBody>
      </p:sp>
      <p:sp>
        <p:nvSpPr>
          <p:cNvPr id="94" name="Google Shape;94;ge9fda6b3c8_0_100"/>
          <p:cNvSpPr txBox="1"/>
          <p:nvPr/>
        </p:nvSpPr>
        <p:spPr>
          <a:xfrm>
            <a:off x="7272125" y="4522300"/>
            <a:ext cx="14496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chemeClr val="lt1"/>
                </a:solidFill>
                <a:latin typeface="Arial"/>
                <a:ea typeface="Arial"/>
                <a:cs typeface="Arial"/>
                <a:sym typeface="Arial"/>
              </a:rPr>
              <a:t>August 2021</a:t>
            </a:r>
            <a:endParaRPr b="0" i="0" sz="1600" u="none" cap="none" strike="noStrik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e9fda6b3c8_0_198"/>
          <p:cNvSpPr txBox="1"/>
          <p:nvPr>
            <p:ph type="title"/>
          </p:nvPr>
        </p:nvSpPr>
        <p:spPr>
          <a:xfrm>
            <a:off x="311700" y="1448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111"/>
              <a:buNone/>
            </a:pPr>
            <a:r>
              <a:rPr lang="en-GB">
                <a:solidFill>
                  <a:srgbClr val="000000"/>
                </a:solidFill>
              </a:rPr>
              <a:t>Motivation</a:t>
            </a:r>
            <a:endParaRPr/>
          </a:p>
        </p:txBody>
      </p:sp>
      <p:sp>
        <p:nvSpPr>
          <p:cNvPr id="100" name="Google Shape;100;ge9fda6b3c8_0_198"/>
          <p:cNvSpPr txBox="1"/>
          <p:nvPr>
            <p:ph idx="1" type="body"/>
          </p:nvPr>
        </p:nvSpPr>
        <p:spPr>
          <a:xfrm>
            <a:off x="311825" y="807450"/>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sz="1550">
                <a:solidFill>
                  <a:srgbClr val="000000"/>
                </a:solidFill>
              </a:rPr>
              <a:t>Artificial neural networks (</a:t>
            </a:r>
            <a:r>
              <a:rPr b="1" lang="en-GB" sz="1550">
                <a:solidFill>
                  <a:srgbClr val="000000"/>
                </a:solidFill>
              </a:rPr>
              <a:t>ANNs</a:t>
            </a:r>
            <a:r>
              <a:rPr lang="en-GB" sz="1550">
                <a:solidFill>
                  <a:srgbClr val="000000"/>
                </a:solidFill>
              </a:rPr>
              <a:t>) show similarities to the </a:t>
            </a:r>
            <a:r>
              <a:rPr b="1" lang="en-GB" sz="1550">
                <a:solidFill>
                  <a:srgbClr val="000000"/>
                </a:solidFill>
              </a:rPr>
              <a:t>brain </a:t>
            </a:r>
            <a:r>
              <a:rPr lang="en-GB" sz="1550">
                <a:solidFill>
                  <a:srgbClr val="000000"/>
                </a:solidFill>
              </a:rPr>
              <a:t>in the way they process </a:t>
            </a:r>
            <a:r>
              <a:rPr b="1" lang="en-GB" sz="1550">
                <a:solidFill>
                  <a:srgbClr val="000000"/>
                </a:solidFill>
              </a:rPr>
              <a:t>images. </a:t>
            </a:r>
            <a:endParaRPr b="1" sz="1550">
              <a:solidFill>
                <a:srgbClr val="000000"/>
              </a:solidFill>
            </a:endParaRPr>
          </a:p>
          <a:p>
            <a:pPr indent="0" lvl="0" marL="0" rtl="0" algn="l">
              <a:lnSpc>
                <a:spcPct val="115000"/>
              </a:lnSpc>
              <a:spcBef>
                <a:spcPts val="1400"/>
              </a:spcBef>
              <a:spcAft>
                <a:spcPts val="0"/>
              </a:spcAft>
              <a:buSzPts val="1800"/>
              <a:buNone/>
            </a:pPr>
            <a:r>
              <a:rPr lang="en-GB" sz="1550">
                <a:solidFill>
                  <a:srgbClr val="000000"/>
                </a:solidFill>
              </a:rPr>
              <a:t>Can we learn about </a:t>
            </a:r>
            <a:r>
              <a:rPr b="1" lang="en-GB" sz="1550">
                <a:solidFill>
                  <a:srgbClr val="000000"/>
                </a:solidFill>
              </a:rPr>
              <a:t>selectivity </a:t>
            </a:r>
            <a:r>
              <a:rPr lang="en-GB" sz="1550">
                <a:solidFill>
                  <a:srgbClr val="000000"/>
                </a:solidFill>
              </a:rPr>
              <a:t>and </a:t>
            </a:r>
            <a:r>
              <a:rPr b="1" lang="en-GB" sz="1550">
                <a:solidFill>
                  <a:srgbClr val="000000"/>
                </a:solidFill>
              </a:rPr>
              <a:t>functionality </a:t>
            </a:r>
            <a:r>
              <a:rPr lang="en-GB" sz="1550">
                <a:solidFill>
                  <a:srgbClr val="000000"/>
                </a:solidFill>
              </a:rPr>
              <a:t>of different </a:t>
            </a:r>
            <a:r>
              <a:rPr b="1" lang="en-GB" sz="1550">
                <a:solidFill>
                  <a:srgbClr val="000000"/>
                </a:solidFill>
              </a:rPr>
              <a:t>brain areas</a:t>
            </a:r>
            <a:r>
              <a:rPr lang="en-GB" sz="1550">
                <a:solidFill>
                  <a:srgbClr val="000000"/>
                </a:solidFill>
              </a:rPr>
              <a:t> by investigating </a:t>
            </a:r>
            <a:r>
              <a:rPr b="1" lang="en-GB" sz="1550">
                <a:solidFill>
                  <a:srgbClr val="000000"/>
                </a:solidFill>
              </a:rPr>
              <a:t>representations </a:t>
            </a:r>
            <a:r>
              <a:rPr lang="en-GB" sz="1550">
                <a:solidFill>
                  <a:srgbClr val="000000"/>
                </a:solidFill>
              </a:rPr>
              <a:t>learned by deep </a:t>
            </a:r>
            <a:r>
              <a:rPr b="1" lang="en-GB" sz="1550">
                <a:solidFill>
                  <a:srgbClr val="000000"/>
                </a:solidFill>
              </a:rPr>
              <a:t>ANNs</a:t>
            </a:r>
            <a:r>
              <a:rPr lang="en-GB" sz="1550">
                <a:solidFill>
                  <a:srgbClr val="000000"/>
                </a:solidFill>
              </a:rPr>
              <a:t>?</a:t>
            </a:r>
            <a:endParaRPr sz="1550">
              <a:solidFill>
                <a:srgbClr val="000000"/>
              </a:solidFill>
            </a:endParaRPr>
          </a:p>
          <a:p>
            <a:pPr indent="0" lvl="0" marL="0" rtl="0" algn="l">
              <a:lnSpc>
                <a:spcPct val="115000"/>
              </a:lnSpc>
              <a:spcBef>
                <a:spcPts val="0"/>
              </a:spcBef>
              <a:spcAft>
                <a:spcPts val="0"/>
              </a:spcAft>
              <a:buSzPts val="1800"/>
              <a:buNone/>
            </a:pPr>
            <a:r>
              <a:t/>
            </a:r>
            <a:endParaRPr/>
          </a:p>
        </p:txBody>
      </p:sp>
      <p:pic>
        <p:nvPicPr>
          <p:cNvPr id="101" name="Google Shape;101;ge9fda6b3c8_0_198"/>
          <p:cNvPicPr preferRelativeResize="0"/>
          <p:nvPr/>
        </p:nvPicPr>
        <p:blipFill rotWithShape="1">
          <a:blip r:embed="rId3">
            <a:alphaModFix/>
          </a:blip>
          <a:srcRect b="0" l="0" r="0" t="0"/>
          <a:stretch/>
        </p:blipFill>
        <p:spPr>
          <a:xfrm>
            <a:off x="173562" y="1794850"/>
            <a:ext cx="4007899" cy="2847474"/>
          </a:xfrm>
          <a:prstGeom prst="rect">
            <a:avLst/>
          </a:prstGeom>
          <a:noFill/>
          <a:ln>
            <a:noFill/>
          </a:ln>
        </p:spPr>
      </p:pic>
      <p:pic>
        <p:nvPicPr>
          <p:cNvPr id="102" name="Google Shape;102;ge9fda6b3c8_0_198"/>
          <p:cNvPicPr preferRelativeResize="0"/>
          <p:nvPr/>
        </p:nvPicPr>
        <p:blipFill rotWithShape="1">
          <a:blip r:embed="rId4">
            <a:alphaModFix/>
          </a:blip>
          <a:srcRect b="0" l="0" r="0" t="0"/>
          <a:stretch/>
        </p:blipFill>
        <p:spPr>
          <a:xfrm>
            <a:off x="4459813" y="2528938"/>
            <a:ext cx="4322199" cy="1606225"/>
          </a:xfrm>
          <a:prstGeom prst="rect">
            <a:avLst/>
          </a:prstGeom>
          <a:noFill/>
          <a:ln>
            <a:noFill/>
          </a:ln>
        </p:spPr>
      </p:pic>
      <p:sp>
        <p:nvSpPr>
          <p:cNvPr id="103" name="Google Shape;103;ge9fda6b3c8_0_198"/>
          <p:cNvSpPr/>
          <p:nvPr/>
        </p:nvSpPr>
        <p:spPr>
          <a:xfrm>
            <a:off x="2236900" y="2630150"/>
            <a:ext cx="3151265" cy="688662"/>
          </a:xfrm>
          <a:custGeom>
            <a:rect b="b" l="l" r="r" t="t"/>
            <a:pathLst>
              <a:path extrusionOk="0" h="25795" w="125636">
                <a:moveTo>
                  <a:pt x="0" y="77"/>
                </a:moveTo>
                <a:cubicBezTo>
                  <a:pt x="30968" y="915"/>
                  <a:pt x="62792" y="-1905"/>
                  <a:pt x="92751" y="5979"/>
                </a:cubicBezTo>
                <a:cubicBezTo>
                  <a:pt x="98783" y="7567"/>
                  <a:pt x="105048" y="9403"/>
                  <a:pt x="110037" y="13147"/>
                </a:cubicBezTo>
                <a:cubicBezTo>
                  <a:pt x="115392" y="17164"/>
                  <a:pt x="119286" y="23677"/>
                  <a:pt x="125636" y="25795"/>
                </a:cubicBezTo>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ge9fda6b3c8_0_198"/>
          <p:cNvSpPr/>
          <p:nvPr/>
        </p:nvSpPr>
        <p:spPr>
          <a:xfrm>
            <a:off x="3027550" y="3420525"/>
            <a:ext cx="2437136" cy="1016979"/>
          </a:xfrm>
          <a:custGeom>
            <a:rect b="b" l="l" r="r" t="t"/>
            <a:pathLst>
              <a:path extrusionOk="0" h="34653" w="159786">
                <a:moveTo>
                  <a:pt x="0" y="29512"/>
                </a:moveTo>
                <a:cubicBezTo>
                  <a:pt x="54057" y="32890"/>
                  <a:pt x="135541" y="48433"/>
                  <a:pt x="159786" y="0"/>
                </a:cubicBezTo>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ge9fda6b3c8_0_198"/>
          <p:cNvSpPr/>
          <p:nvPr/>
        </p:nvSpPr>
        <p:spPr>
          <a:xfrm>
            <a:off x="1401350" y="3420525"/>
            <a:ext cx="4224375" cy="1308642"/>
          </a:xfrm>
          <a:custGeom>
            <a:rect b="b" l="l" r="r" t="t"/>
            <a:pathLst>
              <a:path extrusionOk="0" h="47269" w="168218">
                <a:moveTo>
                  <a:pt x="0" y="32041"/>
                </a:moveTo>
                <a:cubicBezTo>
                  <a:pt x="34938" y="40935"/>
                  <a:pt x="71034" y="47219"/>
                  <a:pt x="107086" y="47219"/>
                </a:cubicBezTo>
                <a:cubicBezTo>
                  <a:pt x="122669" y="47219"/>
                  <a:pt x="139393" y="48016"/>
                  <a:pt x="153462" y="41316"/>
                </a:cubicBezTo>
                <a:cubicBezTo>
                  <a:pt x="166665" y="35028"/>
                  <a:pt x="168218" y="14624"/>
                  <a:pt x="168218" y="0"/>
                </a:cubicBezTo>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ge9fda6b3c8_0_198"/>
          <p:cNvSpPr txBox="1"/>
          <p:nvPr/>
        </p:nvSpPr>
        <p:spPr>
          <a:xfrm>
            <a:off x="109662" y="4605688"/>
            <a:ext cx="47394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7F7F7F"/>
                </a:solidFill>
                <a:latin typeface="Arial"/>
                <a:ea typeface="Arial"/>
                <a:cs typeface="Arial"/>
                <a:sym typeface="Arial"/>
              </a:rPr>
              <a:t>https://www.ibm.com/cloud/learn/neural-networks</a:t>
            </a:r>
            <a:endParaRPr b="0" i="0" sz="1400" u="none" cap="none" strike="noStrike">
              <a:solidFill>
                <a:srgbClr val="000000"/>
              </a:solidFill>
              <a:latin typeface="Arial"/>
              <a:ea typeface="Arial"/>
              <a:cs typeface="Arial"/>
              <a:sym typeface="Arial"/>
            </a:endParaRPr>
          </a:p>
        </p:txBody>
      </p:sp>
      <p:sp>
        <p:nvSpPr>
          <p:cNvPr id="107" name="Google Shape;107;ge9fda6b3c8_0_198"/>
          <p:cNvSpPr txBox="1"/>
          <p:nvPr/>
        </p:nvSpPr>
        <p:spPr>
          <a:xfrm>
            <a:off x="7641432" y="4313722"/>
            <a:ext cx="11910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7F7F7F"/>
                </a:solidFill>
                <a:latin typeface="Arial"/>
                <a:ea typeface="Arial"/>
                <a:cs typeface="Arial"/>
                <a:sym typeface="Arial"/>
              </a:rPr>
              <a:t>Algonauts2021 dataset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eaa14c685e_0_0"/>
          <p:cNvSpPr/>
          <p:nvPr/>
        </p:nvSpPr>
        <p:spPr>
          <a:xfrm>
            <a:off x="4930000" y="1288000"/>
            <a:ext cx="1965300" cy="362100"/>
          </a:xfrm>
          <a:prstGeom prst="roundRect">
            <a:avLst>
              <a:gd fmla="val 16667" name="adj"/>
            </a:avLst>
          </a:prstGeom>
          <a:noFill/>
          <a:ln cap="flat" cmpd="sng" w="25400">
            <a:solidFill>
              <a:srgbClr val="EF8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3" name="Google Shape;113;geaa14c685e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111107"/>
              <a:buFont typeface="Arial"/>
              <a:buNone/>
            </a:pPr>
            <a:r>
              <a:rPr lang="en-GB">
                <a:solidFill>
                  <a:srgbClr val="000000"/>
                </a:solidFill>
              </a:rPr>
              <a:t>Project outline</a:t>
            </a:r>
            <a:endParaRPr/>
          </a:p>
        </p:txBody>
      </p:sp>
      <p:sp>
        <p:nvSpPr>
          <p:cNvPr id="114" name="Google Shape;114;geaa14c685e_0_0"/>
          <p:cNvSpPr/>
          <p:nvPr/>
        </p:nvSpPr>
        <p:spPr>
          <a:xfrm>
            <a:off x="2456438" y="1985225"/>
            <a:ext cx="1965300" cy="12633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CNNs</a:t>
            </a:r>
            <a:endParaRPr b="0" i="0" sz="1400" u="none" cap="none" strike="noStrike">
              <a:solidFill>
                <a:srgbClr val="000000"/>
              </a:solidFill>
              <a:latin typeface="Arial"/>
              <a:ea typeface="Arial"/>
              <a:cs typeface="Arial"/>
              <a:sym typeface="Arial"/>
            </a:endParaRPr>
          </a:p>
        </p:txBody>
      </p:sp>
      <p:sp>
        <p:nvSpPr>
          <p:cNvPr id="115" name="Google Shape;115;geaa14c685e_0_0"/>
          <p:cNvSpPr/>
          <p:nvPr/>
        </p:nvSpPr>
        <p:spPr>
          <a:xfrm rot="-5400000">
            <a:off x="4886038" y="2125575"/>
            <a:ext cx="691800" cy="892325"/>
          </a:xfrm>
          <a:prstGeom prst="flowChartManualOperation">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6" name="Google Shape;116;geaa14c685e_0_0"/>
          <p:cNvPicPr preferRelativeResize="0"/>
          <p:nvPr/>
        </p:nvPicPr>
        <p:blipFill rotWithShape="1">
          <a:blip r:embed="rId3">
            <a:alphaModFix/>
          </a:blip>
          <a:srcRect b="0" l="0" r="0" t="0"/>
          <a:stretch/>
        </p:blipFill>
        <p:spPr>
          <a:xfrm>
            <a:off x="85300" y="2330537"/>
            <a:ext cx="1836708" cy="572699"/>
          </a:xfrm>
          <a:prstGeom prst="rect">
            <a:avLst/>
          </a:prstGeom>
          <a:noFill/>
          <a:ln>
            <a:noFill/>
          </a:ln>
        </p:spPr>
      </p:pic>
      <p:sp>
        <p:nvSpPr>
          <p:cNvPr id="117" name="Google Shape;117;geaa14c685e_0_0"/>
          <p:cNvSpPr txBox="1"/>
          <p:nvPr/>
        </p:nvSpPr>
        <p:spPr>
          <a:xfrm>
            <a:off x="4956200" y="2366025"/>
            <a:ext cx="651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PCA</a:t>
            </a:r>
            <a:endParaRPr b="0" i="0" sz="1400" u="none" cap="none" strike="noStrike">
              <a:solidFill>
                <a:srgbClr val="000000"/>
              </a:solidFill>
              <a:latin typeface="Arial"/>
              <a:ea typeface="Arial"/>
              <a:cs typeface="Arial"/>
              <a:sym typeface="Arial"/>
            </a:endParaRPr>
          </a:p>
        </p:txBody>
      </p:sp>
      <p:pic>
        <p:nvPicPr>
          <p:cNvPr id="118" name="Google Shape;118;geaa14c685e_0_0"/>
          <p:cNvPicPr preferRelativeResize="0"/>
          <p:nvPr/>
        </p:nvPicPr>
        <p:blipFill rotWithShape="1">
          <a:blip r:embed="rId4">
            <a:alphaModFix/>
          </a:blip>
          <a:srcRect b="0" l="0" r="0" t="0"/>
          <a:stretch/>
        </p:blipFill>
        <p:spPr>
          <a:xfrm>
            <a:off x="6042125" y="2098438"/>
            <a:ext cx="2790174" cy="1036875"/>
          </a:xfrm>
          <a:prstGeom prst="rect">
            <a:avLst/>
          </a:prstGeom>
          <a:noFill/>
          <a:ln>
            <a:noFill/>
          </a:ln>
        </p:spPr>
      </p:pic>
      <p:cxnSp>
        <p:nvCxnSpPr>
          <p:cNvPr id="119" name="Google Shape;119;geaa14c685e_0_0"/>
          <p:cNvCxnSpPr>
            <a:stCxn id="116" idx="3"/>
            <a:endCxn id="114" idx="1"/>
          </p:cNvCxnSpPr>
          <p:nvPr/>
        </p:nvCxnSpPr>
        <p:spPr>
          <a:xfrm>
            <a:off x="1922008" y="2616887"/>
            <a:ext cx="534300" cy="0"/>
          </a:xfrm>
          <a:prstGeom prst="straightConnector1">
            <a:avLst/>
          </a:prstGeom>
          <a:noFill/>
          <a:ln cap="flat" cmpd="sng" w="9525">
            <a:solidFill>
              <a:schemeClr val="dk2"/>
            </a:solidFill>
            <a:prstDash val="solid"/>
            <a:round/>
            <a:headEnd len="sm" w="sm" type="none"/>
            <a:tailEnd len="med" w="med" type="triangle"/>
          </a:ln>
        </p:spPr>
      </p:cxnSp>
      <p:sp>
        <p:nvSpPr>
          <p:cNvPr id="120" name="Google Shape;120;geaa14c685e_0_0"/>
          <p:cNvSpPr txBox="1"/>
          <p:nvPr/>
        </p:nvSpPr>
        <p:spPr>
          <a:xfrm>
            <a:off x="381900" y="1934225"/>
            <a:ext cx="149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Input videos</a:t>
            </a:r>
            <a:endParaRPr b="0" i="0" sz="1400" u="none" cap="none" strike="noStrike">
              <a:solidFill>
                <a:srgbClr val="000000"/>
              </a:solidFill>
              <a:latin typeface="Arial"/>
              <a:ea typeface="Arial"/>
              <a:cs typeface="Arial"/>
              <a:sym typeface="Arial"/>
            </a:endParaRPr>
          </a:p>
        </p:txBody>
      </p:sp>
      <p:sp>
        <p:nvSpPr>
          <p:cNvPr id="121" name="Google Shape;121;geaa14c685e_0_0"/>
          <p:cNvSpPr txBox="1"/>
          <p:nvPr/>
        </p:nvSpPr>
        <p:spPr>
          <a:xfrm>
            <a:off x="6837950" y="1534025"/>
            <a:ext cx="1564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fMRI responses</a:t>
            </a:r>
            <a:endParaRPr b="0" i="0" sz="1400" u="none" cap="none" strike="noStrike">
              <a:solidFill>
                <a:srgbClr val="000000"/>
              </a:solidFill>
              <a:latin typeface="Arial"/>
              <a:ea typeface="Arial"/>
              <a:cs typeface="Arial"/>
              <a:sym typeface="Arial"/>
            </a:endParaRPr>
          </a:p>
        </p:txBody>
      </p:sp>
      <p:cxnSp>
        <p:nvCxnSpPr>
          <p:cNvPr id="122" name="Google Shape;122;geaa14c685e_0_0"/>
          <p:cNvCxnSpPr/>
          <p:nvPr/>
        </p:nvCxnSpPr>
        <p:spPr>
          <a:xfrm flipH="1" rot="10800000">
            <a:off x="4440120" y="2569212"/>
            <a:ext cx="327300" cy="5100"/>
          </a:xfrm>
          <a:prstGeom prst="straightConnector1">
            <a:avLst/>
          </a:prstGeom>
          <a:noFill/>
          <a:ln cap="flat" cmpd="sng" w="9525">
            <a:solidFill>
              <a:schemeClr val="dk2"/>
            </a:solidFill>
            <a:prstDash val="solid"/>
            <a:round/>
            <a:headEnd len="sm" w="sm" type="none"/>
            <a:tailEnd len="med" w="med" type="triangle"/>
          </a:ln>
        </p:spPr>
      </p:cxnSp>
      <p:cxnSp>
        <p:nvCxnSpPr>
          <p:cNvPr id="123" name="Google Shape;123;geaa14c685e_0_0"/>
          <p:cNvCxnSpPr/>
          <p:nvPr/>
        </p:nvCxnSpPr>
        <p:spPr>
          <a:xfrm flipH="1" rot="10800000">
            <a:off x="5714820" y="2614350"/>
            <a:ext cx="327300" cy="5100"/>
          </a:xfrm>
          <a:prstGeom prst="straightConnector1">
            <a:avLst/>
          </a:prstGeom>
          <a:noFill/>
          <a:ln cap="flat" cmpd="sng" w="9525">
            <a:solidFill>
              <a:schemeClr val="dk2"/>
            </a:solidFill>
            <a:prstDash val="solid"/>
            <a:round/>
            <a:headEnd len="sm" w="sm" type="none"/>
            <a:tailEnd len="med" w="med" type="triangle"/>
          </a:ln>
        </p:spPr>
      </p:cxnSp>
      <p:sp>
        <p:nvSpPr>
          <p:cNvPr id="124" name="Google Shape;124;geaa14c685e_0_0"/>
          <p:cNvSpPr txBox="1"/>
          <p:nvPr/>
        </p:nvSpPr>
        <p:spPr>
          <a:xfrm>
            <a:off x="2456450" y="3471325"/>
            <a:ext cx="19653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1. </a:t>
            </a:r>
            <a:r>
              <a:rPr lang="en-GB" sz="1000"/>
              <a:t>Characterize network unit responses to input videos</a:t>
            </a:r>
            <a:endParaRPr b="0" i="0" sz="1000" u="none" cap="none" strike="noStrike">
              <a:solidFill>
                <a:srgbClr val="000000"/>
              </a:solidFill>
              <a:latin typeface="Arial"/>
              <a:ea typeface="Arial"/>
              <a:cs typeface="Arial"/>
              <a:sym typeface="Arial"/>
            </a:endParaRPr>
          </a:p>
        </p:txBody>
      </p:sp>
      <p:sp>
        <p:nvSpPr>
          <p:cNvPr id="125" name="Google Shape;125;geaa14c685e_0_0"/>
          <p:cNvSpPr txBox="1"/>
          <p:nvPr/>
        </p:nvSpPr>
        <p:spPr>
          <a:xfrm>
            <a:off x="2452993" y="952200"/>
            <a:ext cx="19653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3. </a:t>
            </a:r>
            <a:r>
              <a:rPr lang="en-GB" sz="1000"/>
              <a:t>Generate stimuli which should maximally activate units and voxels</a:t>
            </a:r>
            <a:endParaRPr b="0" i="0" sz="1000" u="none" cap="none" strike="noStrike">
              <a:solidFill>
                <a:srgbClr val="000000"/>
              </a:solidFill>
              <a:latin typeface="Arial"/>
              <a:ea typeface="Arial"/>
              <a:cs typeface="Arial"/>
              <a:sym typeface="Arial"/>
            </a:endParaRPr>
          </a:p>
        </p:txBody>
      </p:sp>
      <p:cxnSp>
        <p:nvCxnSpPr>
          <p:cNvPr id="126" name="Google Shape;126;geaa14c685e_0_0"/>
          <p:cNvCxnSpPr>
            <a:endCxn id="124" idx="0"/>
          </p:cNvCxnSpPr>
          <p:nvPr/>
        </p:nvCxnSpPr>
        <p:spPr>
          <a:xfrm>
            <a:off x="3439100" y="3248425"/>
            <a:ext cx="0" cy="222900"/>
          </a:xfrm>
          <a:prstGeom prst="straightConnector1">
            <a:avLst/>
          </a:prstGeom>
          <a:noFill/>
          <a:ln cap="flat" cmpd="sng" w="9525">
            <a:solidFill>
              <a:srgbClr val="92D050"/>
            </a:solidFill>
            <a:prstDash val="solid"/>
            <a:round/>
            <a:headEnd len="sm" w="sm" type="none"/>
            <a:tailEnd len="med" w="med" type="triangle"/>
          </a:ln>
        </p:spPr>
      </p:cxnSp>
      <p:sp>
        <p:nvSpPr>
          <p:cNvPr id="127" name="Google Shape;127;geaa14c685e_0_0"/>
          <p:cNvSpPr txBox="1"/>
          <p:nvPr/>
        </p:nvSpPr>
        <p:spPr>
          <a:xfrm>
            <a:off x="5634498" y="2282380"/>
            <a:ext cx="6516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Linear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regres.</a:t>
            </a:r>
            <a:endParaRPr b="0" i="0" sz="1000" u="none" cap="none" strike="noStrike">
              <a:solidFill>
                <a:srgbClr val="000000"/>
              </a:solidFill>
              <a:latin typeface="Arial"/>
              <a:ea typeface="Arial"/>
              <a:cs typeface="Arial"/>
              <a:sym typeface="Arial"/>
            </a:endParaRPr>
          </a:p>
        </p:txBody>
      </p:sp>
      <p:cxnSp>
        <p:nvCxnSpPr>
          <p:cNvPr id="128" name="Google Shape;128;geaa14c685e_0_0"/>
          <p:cNvCxnSpPr/>
          <p:nvPr/>
        </p:nvCxnSpPr>
        <p:spPr>
          <a:xfrm rot="10800000">
            <a:off x="5878470" y="1705237"/>
            <a:ext cx="0" cy="651000"/>
          </a:xfrm>
          <a:prstGeom prst="straightConnector1">
            <a:avLst/>
          </a:prstGeom>
          <a:noFill/>
          <a:ln cap="flat" cmpd="sng" w="9525">
            <a:solidFill>
              <a:srgbClr val="EF8600"/>
            </a:solidFill>
            <a:prstDash val="solid"/>
            <a:round/>
            <a:headEnd len="sm" w="sm" type="none"/>
            <a:tailEnd len="med" w="med" type="triangle"/>
          </a:ln>
        </p:spPr>
      </p:cxnSp>
      <p:sp>
        <p:nvSpPr>
          <p:cNvPr id="129" name="Google Shape;129;geaa14c685e_0_0"/>
          <p:cNvSpPr/>
          <p:nvPr/>
        </p:nvSpPr>
        <p:spPr>
          <a:xfrm>
            <a:off x="2514600" y="3458668"/>
            <a:ext cx="1832400" cy="492600"/>
          </a:xfrm>
          <a:prstGeom prst="roundRect">
            <a:avLst>
              <a:gd fmla="val 16667" name="adj"/>
            </a:avLst>
          </a:prstGeom>
          <a:noFill/>
          <a:ln cap="flat" cmpd="sng" w="254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0" name="Google Shape;130;geaa14c685e_0_0"/>
          <p:cNvSpPr txBox="1"/>
          <p:nvPr/>
        </p:nvSpPr>
        <p:spPr>
          <a:xfrm>
            <a:off x="4872650" y="1220025"/>
            <a:ext cx="20457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000000"/>
                </a:solidFill>
                <a:latin typeface="Arial"/>
                <a:ea typeface="Arial"/>
                <a:cs typeface="Arial"/>
                <a:sym typeface="Arial"/>
              </a:rPr>
              <a:t>2. </a:t>
            </a:r>
            <a:r>
              <a:rPr lang="en-GB" sz="1000"/>
              <a:t>Establish relationship </a:t>
            </a:r>
            <a:r>
              <a:rPr b="0" i="0" lang="en-GB" sz="1000" u="none" cap="none" strike="noStrike">
                <a:solidFill>
                  <a:srgbClr val="000000"/>
                </a:solidFill>
                <a:latin typeface="Arial"/>
                <a:ea typeface="Arial"/>
                <a:cs typeface="Arial"/>
                <a:sym typeface="Arial"/>
              </a:rPr>
              <a:t>between ANN </a:t>
            </a:r>
            <a:r>
              <a:rPr lang="en-GB" sz="1000"/>
              <a:t>PCs/units </a:t>
            </a:r>
            <a:r>
              <a:rPr b="0" i="0" lang="en-GB" sz="1000" u="none" cap="none" strike="noStrike">
                <a:solidFill>
                  <a:srgbClr val="000000"/>
                </a:solidFill>
                <a:latin typeface="Arial"/>
                <a:ea typeface="Arial"/>
                <a:cs typeface="Arial"/>
                <a:sym typeface="Arial"/>
              </a:rPr>
              <a:t>and fMRI voxels</a:t>
            </a:r>
            <a:endParaRPr b="0" i="0" sz="1000" u="none" cap="none" strike="noStrike">
              <a:solidFill>
                <a:srgbClr val="000000"/>
              </a:solidFill>
              <a:latin typeface="Arial"/>
              <a:ea typeface="Arial"/>
              <a:cs typeface="Arial"/>
              <a:sym typeface="Arial"/>
            </a:endParaRPr>
          </a:p>
        </p:txBody>
      </p:sp>
      <p:sp>
        <p:nvSpPr>
          <p:cNvPr id="131" name="Google Shape;131;geaa14c685e_0_0"/>
          <p:cNvSpPr/>
          <p:nvPr/>
        </p:nvSpPr>
        <p:spPr>
          <a:xfrm>
            <a:off x="2520393" y="980500"/>
            <a:ext cx="1870200" cy="572700"/>
          </a:xfrm>
          <a:prstGeom prst="roundRect">
            <a:avLst>
              <a:gd fmla="val 16667" name="adj"/>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32" name="Google Shape;132;geaa14c685e_0_0"/>
          <p:cNvSpPr txBox="1"/>
          <p:nvPr/>
        </p:nvSpPr>
        <p:spPr>
          <a:xfrm>
            <a:off x="-39993" y="2941774"/>
            <a:ext cx="22926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7F7F7F"/>
                </a:solidFill>
                <a:latin typeface="Arial"/>
                <a:ea typeface="Arial"/>
                <a:cs typeface="Arial"/>
                <a:sym typeface="Arial"/>
              </a:rPr>
              <a:t>http://algonauts.csail.mit.edu/challenge.html</a:t>
            </a:r>
            <a:endParaRPr b="0" i="0" sz="1400" u="none" cap="none" strike="noStrike">
              <a:solidFill>
                <a:srgbClr val="000000"/>
              </a:solidFill>
              <a:latin typeface="Arial"/>
              <a:ea typeface="Arial"/>
              <a:cs typeface="Arial"/>
              <a:sym typeface="Arial"/>
            </a:endParaRPr>
          </a:p>
        </p:txBody>
      </p:sp>
      <p:sp>
        <p:nvSpPr>
          <p:cNvPr id="133" name="Google Shape;133;geaa14c685e_0_0"/>
          <p:cNvSpPr txBox="1"/>
          <p:nvPr/>
        </p:nvSpPr>
        <p:spPr>
          <a:xfrm>
            <a:off x="7820122" y="3119837"/>
            <a:ext cx="1191000" cy="200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7F7F7F"/>
                </a:solidFill>
                <a:latin typeface="Arial"/>
                <a:ea typeface="Arial"/>
                <a:cs typeface="Arial"/>
                <a:sym typeface="Arial"/>
              </a:rPr>
              <a:t>Algonauts2021 dataset</a:t>
            </a:r>
            <a:endParaRPr b="0" i="0" sz="1400" u="none" cap="none" strike="noStrike">
              <a:solidFill>
                <a:srgbClr val="000000"/>
              </a:solidFill>
              <a:latin typeface="Arial"/>
              <a:ea typeface="Arial"/>
              <a:cs typeface="Arial"/>
              <a:sym typeface="Arial"/>
            </a:endParaRPr>
          </a:p>
        </p:txBody>
      </p:sp>
      <p:sp>
        <p:nvSpPr>
          <p:cNvPr id="134" name="Google Shape;134;geaa14c685e_0_0"/>
          <p:cNvSpPr txBox="1"/>
          <p:nvPr/>
        </p:nvSpPr>
        <p:spPr>
          <a:xfrm rot="-1203039">
            <a:off x="4464896" y="1799116"/>
            <a:ext cx="1130521" cy="338531"/>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en-GB" sz="1000"/>
              <a:t>Reverse PCA</a:t>
            </a:r>
            <a:endParaRPr b="0" i="0" sz="1000" u="none" cap="none" strike="noStrike">
              <a:solidFill>
                <a:srgbClr val="000000"/>
              </a:solidFill>
              <a:latin typeface="Arial"/>
              <a:ea typeface="Arial"/>
              <a:cs typeface="Arial"/>
              <a:sym typeface="Arial"/>
            </a:endParaRPr>
          </a:p>
        </p:txBody>
      </p:sp>
      <p:cxnSp>
        <p:nvCxnSpPr>
          <p:cNvPr id="135" name="Google Shape;135;geaa14c685e_0_0"/>
          <p:cNvCxnSpPr/>
          <p:nvPr/>
        </p:nvCxnSpPr>
        <p:spPr>
          <a:xfrm flipH="1">
            <a:off x="4516775" y="1766950"/>
            <a:ext cx="706800" cy="231900"/>
          </a:xfrm>
          <a:prstGeom prst="straightConnector1">
            <a:avLst/>
          </a:prstGeom>
          <a:noFill/>
          <a:ln cap="flat" cmpd="sng" w="9525">
            <a:solidFill>
              <a:srgbClr val="FF0000"/>
            </a:solidFill>
            <a:prstDash val="solid"/>
            <a:round/>
            <a:headEnd len="sm" w="sm" type="none"/>
            <a:tailEnd len="med" w="med" type="triangle"/>
          </a:ln>
        </p:spPr>
      </p:cxnSp>
      <p:cxnSp>
        <p:nvCxnSpPr>
          <p:cNvPr id="136" name="Google Shape;136;geaa14c685e_0_0"/>
          <p:cNvCxnSpPr>
            <a:stCxn id="114" idx="0"/>
            <a:endCxn id="125" idx="2"/>
          </p:cNvCxnSpPr>
          <p:nvPr/>
        </p:nvCxnSpPr>
        <p:spPr>
          <a:xfrm rot="10800000">
            <a:off x="3435788" y="1598825"/>
            <a:ext cx="3300" cy="3864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
                                        <p:tgtEl>
                                          <p:spTgt spid="1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eaad4e1986_0_37"/>
          <p:cNvSpPr txBox="1"/>
          <p:nvPr>
            <p:ph type="title"/>
          </p:nvPr>
        </p:nvSpPr>
        <p:spPr>
          <a:xfrm>
            <a:off x="2355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sz="2400">
                <a:solidFill>
                  <a:srgbClr val="000000"/>
                </a:solidFill>
              </a:rPr>
              <a:t>1.1 Comparison of features extracted from different ANNs</a:t>
            </a:r>
            <a:endParaRPr/>
          </a:p>
        </p:txBody>
      </p:sp>
      <p:sp>
        <p:nvSpPr>
          <p:cNvPr id="142" name="Google Shape;142;geaad4e1986_0_37"/>
          <p:cNvSpPr txBox="1"/>
          <p:nvPr/>
        </p:nvSpPr>
        <p:spPr>
          <a:xfrm>
            <a:off x="4805475" y="886075"/>
            <a:ext cx="4255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VGG16</a:t>
            </a:r>
            <a:endParaRPr b="0" i="0" sz="1400" u="none" cap="none" strike="noStrike">
              <a:solidFill>
                <a:srgbClr val="000000"/>
              </a:solidFill>
              <a:latin typeface="Arial"/>
              <a:ea typeface="Arial"/>
              <a:cs typeface="Arial"/>
              <a:sym typeface="Arial"/>
            </a:endParaRPr>
          </a:p>
        </p:txBody>
      </p:sp>
      <p:sp>
        <p:nvSpPr>
          <p:cNvPr id="143" name="Google Shape;143;geaad4e1986_0_37"/>
          <p:cNvSpPr txBox="1"/>
          <p:nvPr/>
        </p:nvSpPr>
        <p:spPr>
          <a:xfrm>
            <a:off x="405350" y="899325"/>
            <a:ext cx="4166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AlexNet</a:t>
            </a:r>
            <a:endParaRPr b="0" i="0" sz="1400" u="none" cap="none" strike="noStrike">
              <a:solidFill>
                <a:srgbClr val="000000"/>
              </a:solidFill>
              <a:latin typeface="Arial"/>
              <a:ea typeface="Arial"/>
              <a:cs typeface="Arial"/>
              <a:sym typeface="Arial"/>
            </a:endParaRPr>
          </a:p>
        </p:txBody>
      </p:sp>
      <p:pic>
        <p:nvPicPr>
          <p:cNvPr id="144" name="Google Shape;144;geaad4e1986_0_37"/>
          <p:cNvPicPr preferRelativeResize="0"/>
          <p:nvPr/>
        </p:nvPicPr>
        <p:blipFill rotWithShape="1">
          <a:blip r:embed="rId3">
            <a:alphaModFix/>
          </a:blip>
          <a:srcRect b="0" l="0" r="1380" t="0"/>
          <a:stretch/>
        </p:blipFill>
        <p:spPr>
          <a:xfrm>
            <a:off x="5150849" y="1317476"/>
            <a:ext cx="814925" cy="804547"/>
          </a:xfrm>
          <a:prstGeom prst="rect">
            <a:avLst/>
          </a:prstGeom>
          <a:noFill/>
          <a:ln>
            <a:noFill/>
          </a:ln>
        </p:spPr>
      </p:pic>
      <p:pic>
        <p:nvPicPr>
          <p:cNvPr id="145" name="Google Shape;145;geaad4e1986_0_37"/>
          <p:cNvPicPr preferRelativeResize="0"/>
          <p:nvPr/>
        </p:nvPicPr>
        <p:blipFill rotWithShape="1">
          <a:blip r:embed="rId4">
            <a:alphaModFix/>
          </a:blip>
          <a:srcRect b="0" l="0" r="0" t="0"/>
          <a:stretch/>
        </p:blipFill>
        <p:spPr>
          <a:xfrm>
            <a:off x="484588" y="1321575"/>
            <a:ext cx="814925" cy="796350"/>
          </a:xfrm>
          <a:prstGeom prst="rect">
            <a:avLst/>
          </a:prstGeom>
          <a:noFill/>
          <a:ln>
            <a:noFill/>
          </a:ln>
        </p:spPr>
      </p:pic>
      <p:sp>
        <p:nvSpPr>
          <p:cNvPr id="146" name="Google Shape;146;geaad4e1986_0_37"/>
          <p:cNvSpPr txBox="1"/>
          <p:nvPr/>
        </p:nvSpPr>
        <p:spPr>
          <a:xfrm>
            <a:off x="189927" y="2195825"/>
            <a:ext cx="1398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200" u="none" cap="none" strike="noStrike">
                <a:solidFill>
                  <a:srgbClr val="000000"/>
                </a:solidFill>
                <a:latin typeface="Arial"/>
                <a:ea typeface="Arial"/>
                <a:cs typeface="Arial"/>
                <a:sym typeface="Arial"/>
              </a:rPr>
              <a:t>Layer 1 filters</a:t>
            </a:r>
            <a:endParaRPr b="0" i="0" sz="1200" u="none" cap="none" strike="noStrike">
              <a:solidFill>
                <a:srgbClr val="000000"/>
              </a:solidFill>
              <a:latin typeface="Arial"/>
              <a:ea typeface="Arial"/>
              <a:cs typeface="Arial"/>
              <a:sym typeface="Arial"/>
            </a:endParaRPr>
          </a:p>
        </p:txBody>
      </p:sp>
      <p:pic>
        <p:nvPicPr>
          <p:cNvPr id="147" name="Google Shape;147;geaad4e1986_0_37"/>
          <p:cNvPicPr preferRelativeResize="0"/>
          <p:nvPr/>
        </p:nvPicPr>
        <p:blipFill rotWithShape="1">
          <a:blip r:embed="rId5">
            <a:alphaModFix/>
          </a:blip>
          <a:srcRect b="0" l="0" r="0" t="0"/>
          <a:stretch/>
        </p:blipFill>
        <p:spPr>
          <a:xfrm>
            <a:off x="1430163" y="1294426"/>
            <a:ext cx="2984788" cy="2916703"/>
          </a:xfrm>
          <a:prstGeom prst="rect">
            <a:avLst/>
          </a:prstGeom>
          <a:noFill/>
          <a:ln>
            <a:noFill/>
          </a:ln>
        </p:spPr>
      </p:pic>
      <p:pic>
        <p:nvPicPr>
          <p:cNvPr id="148" name="Google Shape;148;geaad4e1986_0_37"/>
          <p:cNvPicPr preferRelativeResize="0"/>
          <p:nvPr/>
        </p:nvPicPr>
        <p:blipFill rotWithShape="1">
          <a:blip r:embed="rId6">
            <a:alphaModFix/>
          </a:blip>
          <a:srcRect b="0" l="0" r="0" t="0"/>
          <a:stretch/>
        </p:blipFill>
        <p:spPr>
          <a:xfrm>
            <a:off x="6060850" y="1294450"/>
            <a:ext cx="2984775" cy="2916640"/>
          </a:xfrm>
          <a:prstGeom prst="rect">
            <a:avLst/>
          </a:prstGeom>
          <a:noFill/>
          <a:ln>
            <a:noFill/>
          </a:ln>
        </p:spPr>
      </p:pic>
      <p:cxnSp>
        <p:nvCxnSpPr>
          <p:cNvPr id="149" name="Google Shape;149;geaad4e1986_0_37"/>
          <p:cNvCxnSpPr/>
          <p:nvPr/>
        </p:nvCxnSpPr>
        <p:spPr>
          <a:xfrm>
            <a:off x="4655563" y="942075"/>
            <a:ext cx="0" cy="3806400"/>
          </a:xfrm>
          <a:prstGeom prst="straightConnector1">
            <a:avLst/>
          </a:prstGeom>
          <a:noFill/>
          <a:ln cap="flat" cmpd="sng" w="9525">
            <a:solidFill>
              <a:schemeClr val="dk1"/>
            </a:solidFill>
            <a:prstDash val="solid"/>
            <a:round/>
            <a:headEnd len="sm" w="sm" type="none"/>
            <a:tailEnd len="sm" w="sm" type="none"/>
          </a:ln>
        </p:spPr>
      </p:cxnSp>
      <p:cxnSp>
        <p:nvCxnSpPr>
          <p:cNvPr id="150" name="Google Shape;150;geaad4e1986_0_37"/>
          <p:cNvCxnSpPr/>
          <p:nvPr/>
        </p:nvCxnSpPr>
        <p:spPr>
          <a:xfrm>
            <a:off x="338275" y="2233900"/>
            <a:ext cx="1101300" cy="0"/>
          </a:xfrm>
          <a:prstGeom prst="straightConnector1">
            <a:avLst/>
          </a:prstGeom>
          <a:noFill/>
          <a:ln cap="flat" cmpd="sng" w="9525">
            <a:solidFill>
              <a:schemeClr val="dk1"/>
            </a:solidFill>
            <a:prstDash val="solid"/>
            <a:round/>
            <a:headEnd len="sm" w="sm" type="none"/>
            <a:tailEnd len="med" w="med" type="triangle"/>
          </a:ln>
        </p:spPr>
      </p:cxnSp>
      <p:cxnSp>
        <p:nvCxnSpPr>
          <p:cNvPr id="151" name="Google Shape;151;geaad4e1986_0_37"/>
          <p:cNvCxnSpPr/>
          <p:nvPr/>
        </p:nvCxnSpPr>
        <p:spPr>
          <a:xfrm>
            <a:off x="4935813" y="2214875"/>
            <a:ext cx="1092600" cy="3600"/>
          </a:xfrm>
          <a:prstGeom prst="straightConnector1">
            <a:avLst/>
          </a:prstGeom>
          <a:noFill/>
          <a:ln cap="flat" cmpd="sng" w="9525">
            <a:solidFill>
              <a:schemeClr val="dk1"/>
            </a:solidFill>
            <a:prstDash val="solid"/>
            <a:round/>
            <a:headEnd len="sm" w="sm" type="none"/>
            <a:tailEnd len="med" w="med" type="triangle"/>
          </a:ln>
        </p:spPr>
      </p:cxnSp>
      <p:pic>
        <p:nvPicPr>
          <p:cNvPr id="152" name="Google Shape;152;geaad4e1986_0_37"/>
          <p:cNvPicPr preferRelativeResize="0"/>
          <p:nvPr/>
        </p:nvPicPr>
        <p:blipFill rotWithShape="1">
          <a:blip r:embed="rId7">
            <a:alphaModFix/>
          </a:blip>
          <a:srcRect b="0" l="0" r="0" t="0"/>
          <a:stretch/>
        </p:blipFill>
        <p:spPr>
          <a:xfrm>
            <a:off x="4724300" y="2043488"/>
            <a:ext cx="353925" cy="342780"/>
          </a:xfrm>
          <a:prstGeom prst="rect">
            <a:avLst/>
          </a:prstGeom>
          <a:noFill/>
          <a:ln>
            <a:noFill/>
          </a:ln>
        </p:spPr>
      </p:pic>
      <p:pic>
        <p:nvPicPr>
          <p:cNvPr id="153" name="Google Shape;153;geaad4e1986_0_37"/>
          <p:cNvPicPr preferRelativeResize="0"/>
          <p:nvPr/>
        </p:nvPicPr>
        <p:blipFill rotWithShape="1">
          <a:blip r:embed="rId7">
            <a:alphaModFix/>
          </a:blip>
          <a:srcRect b="0" l="0" r="0" t="0"/>
          <a:stretch/>
        </p:blipFill>
        <p:spPr>
          <a:xfrm>
            <a:off x="0" y="2043500"/>
            <a:ext cx="353925" cy="342780"/>
          </a:xfrm>
          <a:prstGeom prst="rect">
            <a:avLst/>
          </a:prstGeom>
          <a:noFill/>
          <a:ln>
            <a:noFill/>
          </a:ln>
        </p:spPr>
      </p:pic>
      <p:pic>
        <p:nvPicPr>
          <p:cNvPr id="154" name="Google Shape;154;geaad4e1986_0_37"/>
          <p:cNvPicPr preferRelativeResize="0"/>
          <p:nvPr/>
        </p:nvPicPr>
        <p:blipFill rotWithShape="1">
          <a:blip r:embed="rId8">
            <a:alphaModFix/>
          </a:blip>
          <a:srcRect b="0" l="0" r="0" t="0"/>
          <a:stretch/>
        </p:blipFill>
        <p:spPr>
          <a:xfrm>
            <a:off x="405350" y="1317475"/>
            <a:ext cx="4166575" cy="1136725"/>
          </a:xfrm>
          <a:prstGeom prst="rect">
            <a:avLst/>
          </a:prstGeom>
          <a:noFill/>
          <a:ln>
            <a:noFill/>
          </a:ln>
        </p:spPr>
      </p:pic>
      <p:sp>
        <p:nvSpPr>
          <p:cNvPr id="155" name="Google Shape;155;geaad4e1986_0_37"/>
          <p:cNvSpPr txBox="1"/>
          <p:nvPr/>
        </p:nvSpPr>
        <p:spPr>
          <a:xfrm>
            <a:off x="4859314" y="2195825"/>
            <a:ext cx="1398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GB" sz="1200" u="none" cap="none" strike="noStrike">
                <a:solidFill>
                  <a:srgbClr val="000000"/>
                </a:solidFill>
                <a:latin typeface="Arial"/>
                <a:ea typeface="Arial"/>
                <a:cs typeface="Arial"/>
                <a:sym typeface="Arial"/>
              </a:rPr>
              <a:t>Layer 1 filters</a:t>
            </a:r>
            <a:endParaRPr b="0" i="0" sz="1200" u="none" cap="none" strike="noStrike">
              <a:solidFill>
                <a:srgbClr val="000000"/>
              </a:solidFill>
              <a:latin typeface="Arial"/>
              <a:ea typeface="Arial"/>
              <a:cs typeface="Arial"/>
              <a:sym typeface="Arial"/>
            </a:endParaRPr>
          </a:p>
        </p:txBody>
      </p:sp>
      <p:pic>
        <p:nvPicPr>
          <p:cNvPr id="156" name="Google Shape;156;geaad4e1986_0_37"/>
          <p:cNvPicPr preferRelativeResize="0"/>
          <p:nvPr/>
        </p:nvPicPr>
        <p:blipFill rotWithShape="1">
          <a:blip r:embed="rId9">
            <a:alphaModFix/>
          </a:blip>
          <a:srcRect b="0" l="0" r="0" t="0"/>
          <a:stretch/>
        </p:blipFill>
        <p:spPr>
          <a:xfrm>
            <a:off x="4789387" y="1317477"/>
            <a:ext cx="4255156" cy="2452348"/>
          </a:xfrm>
          <a:prstGeom prst="rect">
            <a:avLst/>
          </a:prstGeom>
          <a:noFill/>
          <a:ln>
            <a:noFill/>
          </a:ln>
        </p:spPr>
      </p:pic>
      <p:pic>
        <p:nvPicPr>
          <p:cNvPr id="157" name="Google Shape;157;geaad4e1986_0_37"/>
          <p:cNvPicPr preferRelativeResize="0"/>
          <p:nvPr/>
        </p:nvPicPr>
        <p:blipFill rotWithShape="1">
          <a:blip r:embed="rId10">
            <a:alphaModFix/>
          </a:blip>
          <a:srcRect b="32481" l="12245" r="52199" t="32045"/>
          <a:stretch/>
        </p:blipFill>
        <p:spPr>
          <a:xfrm>
            <a:off x="8139204" y="114550"/>
            <a:ext cx="905346" cy="903175"/>
          </a:xfrm>
          <a:prstGeom prst="rect">
            <a:avLst/>
          </a:prstGeom>
          <a:noFill/>
          <a:ln>
            <a:noFill/>
          </a:ln>
        </p:spPr>
      </p:pic>
      <p:pic>
        <p:nvPicPr>
          <p:cNvPr id="158" name="Google Shape;158;geaad4e1986_0_37"/>
          <p:cNvPicPr preferRelativeResize="0"/>
          <p:nvPr/>
        </p:nvPicPr>
        <p:blipFill rotWithShape="1">
          <a:blip r:embed="rId8">
            <a:alphaModFix/>
          </a:blip>
          <a:srcRect b="54079" l="0" r="88752" t="0"/>
          <a:stretch/>
        </p:blipFill>
        <p:spPr>
          <a:xfrm>
            <a:off x="405350" y="1317475"/>
            <a:ext cx="468625" cy="521976"/>
          </a:xfrm>
          <a:prstGeom prst="rect">
            <a:avLst/>
          </a:prstGeom>
          <a:noFill/>
          <a:ln>
            <a:noFill/>
          </a:ln>
        </p:spPr>
      </p:pic>
      <p:pic>
        <p:nvPicPr>
          <p:cNvPr id="159" name="Google Shape;159;geaad4e1986_0_37"/>
          <p:cNvPicPr preferRelativeResize="0"/>
          <p:nvPr/>
        </p:nvPicPr>
        <p:blipFill rotWithShape="1">
          <a:blip r:embed="rId9">
            <a:alphaModFix/>
          </a:blip>
          <a:srcRect b="78714" l="0" r="88184" t="0"/>
          <a:stretch/>
        </p:blipFill>
        <p:spPr>
          <a:xfrm>
            <a:off x="4789387" y="1317476"/>
            <a:ext cx="502775" cy="5219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000"/>
                                        <p:tgtEl>
                                          <p:spTgt spid="147"/>
                                        </p:tgtEl>
                                        <p:attrNameLst>
                                          <p:attrName>ppt_w</p:attrName>
                                        </p:attrNameLst>
                                      </p:cBhvr>
                                      <p:tavLst>
                                        <p:tav fmla="" tm="0">
                                          <p:val>
                                            <p:strVal val="#ppt_w"/>
                                          </p:val>
                                        </p:tav>
                                        <p:tav fmla="" tm="100000">
                                          <p:val>
                                            <p:strVal val="0"/>
                                          </p:val>
                                        </p:tav>
                                      </p:tavLst>
                                    </p:anim>
                                    <p:anim calcmode="lin" valueType="num">
                                      <p:cBhvr additive="base">
                                        <p:cTn dur="1000"/>
                                        <p:tgtEl>
                                          <p:spTgt spid="147"/>
                                        </p:tgtEl>
                                        <p:attrNameLst>
                                          <p:attrName>ppt_h</p:attrName>
                                        </p:attrNameLst>
                                      </p:cBhvr>
                                      <p:tavLst>
                                        <p:tav fmla="" tm="0">
                                          <p:val>
                                            <p:strVal val="#ppt_h"/>
                                          </p:val>
                                        </p:tav>
                                        <p:tav fmla="" tm="100000">
                                          <p:val>
                                            <p:strVal val="0"/>
                                          </p:val>
                                        </p:tav>
                                      </p:tavLst>
                                    </p:anim>
                                    <p:set>
                                      <p:cBhvr>
                                        <p:cTn dur="1" fill="hold">
                                          <p:stCondLst>
                                            <p:cond delay="1000"/>
                                          </p:stCondLst>
                                        </p:cTn>
                                        <p:tgtEl>
                                          <p:spTgt spid="147"/>
                                        </p:tgtEl>
                                        <p:attrNameLst>
                                          <p:attrName>style.visibility</p:attrName>
                                        </p:attrNameLst>
                                      </p:cBhvr>
                                      <p:to>
                                        <p:strVal val="hidden"/>
                                      </p:to>
                                    </p:set>
                                  </p:childTnLst>
                                </p:cTn>
                              </p:par>
                              <p:par>
                                <p:cTn fill="hold" nodeType="withEffect" presetClass="exit" presetID="23" presetSubtype="32">
                                  <p:stCondLst>
                                    <p:cond delay="0"/>
                                  </p:stCondLst>
                                  <p:childTnLst>
                                    <p:anim calcmode="lin" valueType="num">
                                      <p:cBhvr additive="base">
                                        <p:cTn dur="1000"/>
                                        <p:tgtEl>
                                          <p:spTgt spid="148"/>
                                        </p:tgtEl>
                                        <p:attrNameLst>
                                          <p:attrName>ppt_w</p:attrName>
                                        </p:attrNameLst>
                                      </p:cBhvr>
                                      <p:tavLst>
                                        <p:tav fmla="" tm="0">
                                          <p:val>
                                            <p:strVal val="#ppt_w"/>
                                          </p:val>
                                        </p:tav>
                                        <p:tav fmla="" tm="100000">
                                          <p:val>
                                            <p:strVal val="0"/>
                                          </p:val>
                                        </p:tav>
                                      </p:tavLst>
                                    </p:anim>
                                    <p:anim calcmode="lin" valueType="num">
                                      <p:cBhvr additive="base">
                                        <p:cTn dur="1000"/>
                                        <p:tgtEl>
                                          <p:spTgt spid="148"/>
                                        </p:tgtEl>
                                        <p:attrNameLst>
                                          <p:attrName>ppt_h</p:attrName>
                                        </p:attrNameLst>
                                      </p:cBhvr>
                                      <p:tavLst>
                                        <p:tav fmla="" tm="0">
                                          <p:val>
                                            <p:strVal val="#ppt_h"/>
                                          </p:val>
                                        </p:tav>
                                        <p:tav fmla="" tm="100000">
                                          <p:val>
                                            <p:strVal val="0"/>
                                          </p:val>
                                        </p:tav>
                                      </p:tavLst>
                                    </p:anim>
                                    <p:set>
                                      <p:cBhvr>
                                        <p:cTn dur="1" fill="hold">
                                          <p:stCondLst>
                                            <p:cond delay="1000"/>
                                          </p:stCondLst>
                                        </p:cTn>
                                        <p:tgtEl>
                                          <p:spTgt spid="148"/>
                                        </p:tgtEl>
                                        <p:attrNameLst>
                                          <p:attrName>style.visibility</p:attrName>
                                        </p:attrNameLst>
                                      </p:cBhvr>
                                      <p:to>
                                        <p:strVal val="hidden"/>
                                      </p:to>
                                    </p:set>
                                  </p:childTnLst>
                                </p:cTn>
                              </p:par>
                              <p:par>
                                <p:cTn fill="hold" nodeType="withEffect" presetClass="exit" presetID="23" presetSubtype="32">
                                  <p:stCondLst>
                                    <p:cond delay="0"/>
                                  </p:stCondLst>
                                  <p:childTnLst>
                                    <p:anim calcmode="lin" valueType="num">
                                      <p:cBhvr additive="base">
                                        <p:cTn dur="1000"/>
                                        <p:tgtEl>
                                          <p:spTgt spid="145"/>
                                        </p:tgtEl>
                                        <p:attrNameLst>
                                          <p:attrName>ppt_w</p:attrName>
                                        </p:attrNameLst>
                                      </p:cBhvr>
                                      <p:tavLst>
                                        <p:tav fmla="" tm="0">
                                          <p:val>
                                            <p:strVal val="#ppt_w"/>
                                          </p:val>
                                        </p:tav>
                                        <p:tav fmla="" tm="100000">
                                          <p:val>
                                            <p:strVal val="0"/>
                                          </p:val>
                                        </p:tav>
                                      </p:tavLst>
                                    </p:anim>
                                    <p:anim calcmode="lin" valueType="num">
                                      <p:cBhvr additive="base">
                                        <p:cTn dur="1000"/>
                                        <p:tgtEl>
                                          <p:spTgt spid="145"/>
                                        </p:tgtEl>
                                        <p:attrNameLst>
                                          <p:attrName>ppt_h</p:attrName>
                                        </p:attrNameLst>
                                      </p:cBhvr>
                                      <p:tavLst>
                                        <p:tav fmla="" tm="0">
                                          <p:val>
                                            <p:strVal val="#ppt_h"/>
                                          </p:val>
                                        </p:tav>
                                        <p:tav fmla="" tm="100000">
                                          <p:val>
                                            <p:strVal val="0"/>
                                          </p:val>
                                        </p:tav>
                                      </p:tavLst>
                                    </p:anim>
                                    <p:set>
                                      <p:cBhvr>
                                        <p:cTn dur="1" fill="hold">
                                          <p:stCondLst>
                                            <p:cond delay="1000"/>
                                          </p:stCondLst>
                                        </p:cTn>
                                        <p:tgtEl>
                                          <p:spTgt spid="145"/>
                                        </p:tgtEl>
                                        <p:attrNameLst>
                                          <p:attrName>style.visibility</p:attrName>
                                        </p:attrNameLst>
                                      </p:cBhvr>
                                      <p:to>
                                        <p:strVal val="hidden"/>
                                      </p:to>
                                    </p:set>
                                  </p:childTnLst>
                                </p:cTn>
                              </p:par>
                              <p:par>
                                <p:cTn fill="hold" nodeType="withEffect" presetClass="exit" presetID="23" presetSubtype="32">
                                  <p:stCondLst>
                                    <p:cond delay="0"/>
                                  </p:stCondLst>
                                  <p:childTnLst>
                                    <p:anim calcmode="lin" valueType="num">
                                      <p:cBhvr additive="base">
                                        <p:cTn dur="1000"/>
                                        <p:tgtEl>
                                          <p:spTgt spid="144"/>
                                        </p:tgtEl>
                                        <p:attrNameLst>
                                          <p:attrName>ppt_w</p:attrName>
                                        </p:attrNameLst>
                                      </p:cBhvr>
                                      <p:tavLst>
                                        <p:tav fmla="" tm="0">
                                          <p:val>
                                            <p:strVal val="#ppt_w"/>
                                          </p:val>
                                        </p:tav>
                                        <p:tav fmla="" tm="100000">
                                          <p:val>
                                            <p:strVal val="0"/>
                                          </p:val>
                                        </p:tav>
                                      </p:tavLst>
                                    </p:anim>
                                    <p:anim calcmode="lin" valueType="num">
                                      <p:cBhvr additive="base">
                                        <p:cTn dur="1000"/>
                                        <p:tgtEl>
                                          <p:spTgt spid="144"/>
                                        </p:tgtEl>
                                        <p:attrNameLst>
                                          <p:attrName>ppt_h</p:attrName>
                                        </p:attrNameLst>
                                      </p:cBhvr>
                                      <p:tavLst>
                                        <p:tav fmla="" tm="0">
                                          <p:val>
                                            <p:strVal val="#ppt_h"/>
                                          </p:val>
                                        </p:tav>
                                        <p:tav fmla="" tm="100000">
                                          <p:val>
                                            <p:strVal val="0"/>
                                          </p:val>
                                        </p:tav>
                                      </p:tavLst>
                                    </p:anim>
                                    <p:set>
                                      <p:cBhvr>
                                        <p:cTn dur="1" fill="hold">
                                          <p:stCondLst>
                                            <p:cond delay="1000"/>
                                          </p:stCondLst>
                                        </p:cTn>
                                        <p:tgtEl>
                                          <p:spTgt spid="14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eaad4e1986_1_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1.2. Reconstructed frames from convolutional AE</a:t>
            </a:r>
            <a:endParaRPr/>
          </a:p>
        </p:txBody>
      </p:sp>
      <p:pic>
        <p:nvPicPr>
          <p:cNvPr id="165" name="Google Shape;165;geaad4e1986_1_5"/>
          <p:cNvPicPr preferRelativeResize="0"/>
          <p:nvPr/>
        </p:nvPicPr>
        <p:blipFill>
          <a:blip r:embed="rId4">
            <a:alphaModFix/>
          </a:blip>
          <a:stretch>
            <a:fillRect/>
          </a:stretch>
        </p:blipFill>
        <p:spPr>
          <a:xfrm>
            <a:off x="4764750" y="1622400"/>
            <a:ext cx="4255249" cy="1898701"/>
          </a:xfrm>
          <a:prstGeom prst="rect">
            <a:avLst/>
          </a:prstGeom>
          <a:noFill/>
          <a:ln>
            <a:noFill/>
          </a:ln>
        </p:spPr>
      </p:pic>
      <p:sp>
        <p:nvSpPr>
          <p:cNvPr id="166" name="Google Shape;166;geaad4e1986_1_5"/>
          <p:cNvSpPr txBox="1"/>
          <p:nvPr/>
        </p:nvSpPr>
        <p:spPr>
          <a:xfrm>
            <a:off x="3324450" y="1648200"/>
            <a:ext cx="1440300" cy="1847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200"/>
              <a:t>Input</a:t>
            </a:r>
            <a:endParaRPr sz="1200"/>
          </a:p>
          <a:p>
            <a:pPr indent="0" lvl="0" marL="0" rtl="0" algn="r">
              <a:spcBef>
                <a:spcPts val="0"/>
              </a:spcBef>
              <a:spcAft>
                <a:spcPts val="0"/>
              </a:spcAft>
              <a:buNone/>
            </a:pPr>
            <a:r>
              <a:t/>
            </a:r>
            <a:endParaRPr sz="1200"/>
          </a:p>
          <a:p>
            <a:pPr indent="0" lvl="0" marL="0" rtl="0" algn="r">
              <a:spcBef>
                <a:spcPts val="0"/>
              </a:spcBef>
              <a:spcAft>
                <a:spcPts val="0"/>
              </a:spcAft>
              <a:buNone/>
            </a:pPr>
            <a:r>
              <a:t/>
            </a:r>
            <a:endParaRPr sz="1200"/>
          </a:p>
          <a:p>
            <a:pPr indent="0" lvl="0" marL="0" rtl="0" algn="r">
              <a:spcBef>
                <a:spcPts val="0"/>
              </a:spcBef>
              <a:spcAft>
                <a:spcPts val="0"/>
              </a:spcAft>
              <a:buNone/>
            </a:pPr>
            <a:r>
              <a:t/>
            </a:r>
            <a:endParaRPr sz="1200"/>
          </a:p>
          <a:p>
            <a:pPr indent="0" lvl="0" marL="0" rtl="0" algn="r">
              <a:spcBef>
                <a:spcPts val="0"/>
              </a:spcBef>
              <a:spcAft>
                <a:spcPts val="0"/>
              </a:spcAft>
              <a:buNone/>
            </a:pPr>
            <a:r>
              <a:rPr lang="en-GB" sz="1200"/>
              <a:t>Latent</a:t>
            </a:r>
            <a:endParaRPr sz="1200"/>
          </a:p>
          <a:p>
            <a:pPr indent="0" lvl="0" marL="0" rtl="0" algn="r">
              <a:spcBef>
                <a:spcPts val="0"/>
              </a:spcBef>
              <a:spcAft>
                <a:spcPts val="0"/>
              </a:spcAft>
              <a:buNone/>
            </a:pPr>
            <a:r>
              <a:t/>
            </a:r>
            <a:endParaRPr sz="1200"/>
          </a:p>
          <a:p>
            <a:pPr indent="0" lvl="0" marL="0" rtl="0" algn="r">
              <a:spcBef>
                <a:spcPts val="0"/>
              </a:spcBef>
              <a:spcAft>
                <a:spcPts val="0"/>
              </a:spcAft>
              <a:buNone/>
            </a:pPr>
            <a:r>
              <a:t/>
            </a:r>
            <a:endParaRPr sz="1200"/>
          </a:p>
          <a:p>
            <a:pPr indent="0" lvl="0" marL="0" rtl="0" algn="r">
              <a:spcBef>
                <a:spcPts val="0"/>
              </a:spcBef>
              <a:spcAft>
                <a:spcPts val="0"/>
              </a:spcAft>
              <a:buNone/>
            </a:pPr>
            <a:r>
              <a:t/>
            </a:r>
            <a:endParaRPr sz="1200"/>
          </a:p>
          <a:p>
            <a:pPr indent="0" lvl="0" marL="0" rtl="0" algn="r">
              <a:spcBef>
                <a:spcPts val="0"/>
              </a:spcBef>
              <a:spcAft>
                <a:spcPts val="0"/>
              </a:spcAft>
              <a:buNone/>
            </a:pPr>
            <a:r>
              <a:rPr lang="en-GB" sz="1200"/>
              <a:t>Reconstructed</a:t>
            </a:r>
            <a:endParaRPr sz="1200"/>
          </a:p>
        </p:txBody>
      </p:sp>
      <p:pic>
        <p:nvPicPr>
          <p:cNvPr id="167" name="Google Shape;167;geaad4e1986_1_5"/>
          <p:cNvPicPr preferRelativeResize="0"/>
          <p:nvPr/>
        </p:nvPicPr>
        <p:blipFill>
          <a:blip r:embed="rId5">
            <a:alphaModFix/>
          </a:blip>
          <a:stretch>
            <a:fillRect/>
          </a:stretch>
        </p:blipFill>
        <p:spPr>
          <a:xfrm>
            <a:off x="377850" y="1715300"/>
            <a:ext cx="2838475" cy="1090025"/>
          </a:xfrm>
          <a:prstGeom prst="rect">
            <a:avLst/>
          </a:prstGeom>
          <a:noFill/>
          <a:ln>
            <a:noFill/>
          </a:ln>
        </p:spPr>
      </p:pic>
      <p:sp>
        <p:nvSpPr>
          <p:cNvPr id="168" name="Google Shape;168;geaad4e1986_1_5"/>
          <p:cNvSpPr txBox="1"/>
          <p:nvPr/>
        </p:nvSpPr>
        <p:spPr>
          <a:xfrm>
            <a:off x="604975" y="1140150"/>
            <a:ext cx="1440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t>Conv2D</a:t>
            </a:r>
            <a:endParaRPr sz="1000"/>
          </a:p>
          <a:p>
            <a:pPr indent="0" lvl="0" marL="0" rtl="0" algn="ctr">
              <a:spcBef>
                <a:spcPts val="0"/>
              </a:spcBef>
              <a:spcAft>
                <a:spcPts val="0"/>
              </a:spcAft>
              <a:buNone/>
            </a:pPr>
            <a:r>
              <a:rPr lang="en-GB" sz="1000"/>
              <a:t>ReLu</a:t>
            </a:r>
            <a:endParaRPr sz="1000"/>
          </a:p>
          <a:p>
            <a:pPr indent="0" lvl="0" marL="0" rtl="0" algn="ctr">
              <a:spcBef>
                <a:spcPts val="0"/>
              </a:spcBef>
              <a:spcAft>
                <a:spcPts val="0"/>
              </a:spcAft>
              <a:buNone/>
            </a:pPr>
            <a:r>
              <a:rPr lang="en-GB" sz="1000"/>
              <a:t>MaxPool 2D</a:t>
            </a:r>
            <a:endParaRPr sz="1000"/>
          </a:p>
        </p:txBody>
      </p:sp>
      <p:sp>
        <p:nvSpPr>
          <p:cNvPr id="169" name="Google Shape;169;geaad4e1986_1_5"/>
          <p:cNvSpPr txBox="1"/>
          <p:nvPr/>
        </p:nvSpPr>
        <p:spPr>
          <a:xfrm>
            <a:off x="-139600" y="1355700"/>
            <a:ext cx="14403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000"/>
              <a:t>2 x</a:t>
            </a:r>
            <a:endParaRPr sz="1000"/>
          </a:p>
        </p:txBody>
      </p:sp>
      <p:sp>
        <p:nvSpPr>
          <p:cNvPr id="170" name="Google Shape;170;geaad4e1986_1_5"/>
          <p:cNvSpPr txBox="1"/>
          <p:nvPr/>
        </p:nvSpPr>
        <p:spPr>
          <a:xfrm rot="-5400000">
            <a:off x="-167025" y="1964650"/>
            <a:ext cx="85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Input</a:t>
            </a:r>
            <a:endParaRPr/>
          </a:p>
        </p:txBody>
      </p:sp>
      <p:sp>
        <p:nvSpPr>
          <p:cNvPr id="171" name="Google Shape;171;geaad4e1986_1_5"/>
          <p:cNvSpPr txBox="1"/>
          <p:nvPr/>
        </p:nvSpPr>
        <p:spPr>
          <a:xfrm>
            <a:off x="1288138" y="2677225"/>
            <a:ext cx="101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Latent</a:t>
            </a:r>
            <a:endParaRPr/>
          </a:p>
        </p:txBody>
      </p:sp>
      <p:sp>
        <p:nvSpPr>
          <p:cNvPr id="172" name="Google Shape;172;geaad4e1986_1_5"/>
          <p:cNvSpPr txBox="1"/>
          <p:nvPr/>
        </p:nvSpPr>
        <p:spPr>
          <a:xfrm rot="-5400000">
            <a:off x="2547513" y="1964649"/>
            <a:ext cx="141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Reconstructed</a:t>
            </a:r>
            <a:endParaRPr/>
          </a:p>
        </p:txBody>
      </p:sp>
      <p:pic>
        <p:nvPicPr>
          <p:cNvPr id="173" name="Google Shape;173;geaad4e1986_1_5"/>
          <p:cNvPicPr preferRelativeResize="0"/>
          <p:nvPr/>
        </p:nvPicPr>
        <p:blipFill>
          <a:blip r:embed="rId6">
            <a:alphaModFix/>
          </a:blip>
          <a:stretch>
            <a:fillRect/>
          </a:stretch>
        </p:blipFill>
        <p:spPr>
          <a:xfrm>
            <a:off x="548375" y="3220625"/>
            <a:ext cx="2295800" cy="1534450"/>
          </a:xfrm>
          <a:prstGeom prst="rect">
            <a:avLst/>
          </a:prstGeom>
          <a:noFill/>
          <a:ln>
            <a:noFill/>
          </a:ln>
        </p:spPr>
      </p:pic>
      <p:sp>
        <p:nvSpPr>
          <p:cNvPr id="174" name="Google Shape;174;geaad4e1986_1_5"/>
          <p:cNvSpPr txBox="1"/>
          <p:nvPr/>
        </p:nvSpPr>
        <p:spPr>
          <a:xfrm>
            <a:off x="-178225" y="2826225"/>
            <a:ext cx="1440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t>3</a:t>
            </a:r>
            <a:r>
              <a:rPr lang="en-GB" sz="800"/>
              <a:t> x 256 x 256</a:t>
            </a:r>
            <a:endParaRPr sz="800"/>
          </a:p>
        </p:txBody>
      </p:sp>
      <p:sp>
        <p:nvSpPr>
          <p:cNvPr id="175" name="Google Shape;175;geaad4e1986_1_5"/>
          <p:cNvSpPr txBox="1"/>
          <p:nvPr/>
        </p:nvSpPr>
        <p:spPr>
          <a:xfrm>
            <a:off x="2139100" y="2826225"/>
            <a:ext cx="1440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t>3 x 256 x 256</a:t>
            </a:r>
            <a:endParaRPr sz="800"/>
          </a:p>
        </p:txBody>
      </p:sp>
      <p:sp>
        <p:nvSpPr>
          <p:cNvPr id="176" name="Google Shape;176;geaad4e1986_1_5"/>
          <p:cNvSpPr txBox="1"/>
          <p:nvPr/>
        </p:nvSpPr>
        <p:spPr>
          <a:xfrm>
            <a:off x="914213" y="2912825"/>
            <a:ext cx="14403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800"/>
              <a:t>8</a:t>
            </a:r>
            <a:r>
              <a:rPr lang="en-GB" sz="800"/>
              <a:t> x 21 x 21</a:t>
            </a:r>
            <a:endParaRPr sz="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eaa14c685e_5_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2. Establish mapping from ANN units to fMRI voxels</a:t>
            </a:r>
            <a:endParaRPr/>
          </a:p>
        </p:txBody>
      </p:sp>
      <p:sp>
        <p:nvSpPr>
          <p:cNvPr id="182" name="Google Shape;182;geaa14c685e_5_0"/>
          <p:cNvSpPr/>
          <p:nvPr/>
        </p:nvSpPr>
        <p:spPr>
          <a:xfrm>
            <a:off x="3134221" y="1375990"/>
            <a:ext cx="1104600" cy="203400"/>
          </a:xfrm>
          <a:prstGeom prst="roundRect">
            <a:avLst>
              <a:gd fmla="val 16667" name="adj"/>
            </a:avLst>
          </a:prstGeom>
          <a:noFill/>
          <a:ln cap="flat" cmpd="sng" w="25400">
            <a:solidFill>
              <a:srgbClr val="EF8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3" name="Google Shape;183;geaa14c685e_5_0"/>
          <p:cNvSpPr/>
          <p:nvPr/>
        </p:nvSpPr>
        <p:spPr>
          <a:xfrm>
            <a:off x="1744038" y="1767841"/>
            <a:ext cx="1104600" cy="7101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Arial"/>
                <a:ea typeface="Arial"/>
                <a:cs typeface="Arial"/>
                <a:sym typeface="Arial"/>
              </a:rPr>
              <a:t>CNNs</a:t>
            </a:r>
            <a:endParaRPr b="0" i="0" sz="1400" u="none" cap="none" strike="noStrike">
              <a:solidFill>
                <a:srgbClr val="000000"/>
              </a:solidFill>
              <a:latin typeface="Arial"/>
              <a:ea typeface="Arial"/>
              <a:cs typeface="Arial"/>
              <a:sym typeface="Arial"/>
            </a:endParaRPr>
          </a:p>
        </p:txBody>
      </p:sp>
      <p:sp>
        <p:nvSpPr>
          <p:cNvPr id="184" name="Google Shape;184;geaa14c685e_5_0"/>
          <p:cNvSpPr/>
          <p:nvPr/>
        </p:nvSpPr>
        <p:spPr>
          <a:xfrm rot="-5400000">
            <a:off x="3109514" y="1846719"/>
            <a:ext cx="388802" cy="501501"/>
          </a:xfrm>
          <a:prstGeom prst="flowChartManualOperation">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5" name="Google Shape;185;geaa14c685e_5_0"/>
          <p:cNvPicPr preferRelativeResize="0"/>
          <p:nvPr/>
        </p:nvPicPr>
        <p:blipFill rotWithShape="1">
          <a:blip r:embed="rId4">
            <a:alphaModFix/>
          </a:blip>
          <a:srcRect b="0" l="0" r="0" t="0"/>
          <a:stretch/>
        </p:blipFill>
        <p:spPr>
          <a:xfrm>
            <a:off x="411420" y="1961911"/>
            <a:ext cx="1032258" cy="321866"/>
          </a:xfrm>
          <a:prstGeom prst="rect">
            <a:avLst/>
          </a:prstGeom>
          <a:noFill/>
          <a:ln>
            <a:noFill/>
          </a:ln>
        </p:spPr>
      </p:pic>
      <p:sp>
        <p:nvSpPr>
          <p:cNvPr id="186" name="Google Shape;186;geaa14c685e_5_0"/>
          <p:cNvSpPr txBox="1"/>
          <p:nvPr/>
        </p:nvSpPr>
        <p:spPr>
          <a:xfrm>
            <a:off x="3148945" y="1981856"/>
            <a:ext cx="366300" cy="29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700" u="none" cap="none" strike="noStrike">
                <a:solidFill>
                  <a:srgbClr val="000000"/>
                </a:solidFill>
                <a:latin typeface="Arial"/>
                <a:ea typeface="Arial"/>
                <a:cs typeface="Arial"/>
                <a:sym typeface="Arial"/>
              </a:rPr>
              <a:t>PCA</a:t>
            </a:r>
            <a:endParaRPr b="0" i="0" sz="700" u="none" cap="none" strike="noStrike">
              <a:solidFill>
                <a:srgbClr val="000000"/>
              </a:solidFill>
              <a:latin typeface="Arial"/>
              <a:ea typeface="Arial"/>
              <a:cs typeface="Arial"/>
              <a:sym typeface="Arial"/>
            </a:endParaRPr>
          </a:p>
        </p:txBody>
      </p:sp>
      <p:pic>
        <p:nvPicPr>
          <p:cNvPr id="187" name="Google Shape;187;geaa14c685e_5_0"/>
          <p:cNvPicPr preferRelativeResize="0"/>
          <p:nvPr/>
        </p:nvPicPr>
        <p:blipFill rotWithShape="1">
          <a:blip r:embed="rId5">
            <a:alphaModFix/>
          </a:blip>
          <a:srcRect b="0" l="0" r="0" t="0"/>
          <a:stretch/>
        </p:blipFill>
        <p:spPr>
          <a:xfrm>
            <a:off x="3759253" y="1831468"/>
            <a:ext cx="1568124" cy="582739"/>
          </a:xfrm>
          <a:prstGeom prst="rect">
            <a:avLst/>
          </a:prstGeom>
          <a:noFill/>
          <a:ln>
            <a:noFill/>
          </a:ln>
        </p:spPr>
      </p:pic>
      <p:cxnSp>
        <p:nvCxnSpPr>
          <p:cNvPr id="188" name="Google Shape;188;geaa14c685e_5_0"/>
          <p:cNvCxnSpPr>
            <a:stCxn id="185" idx="3"/>
            <a:endCxn id="183" idx="1"/>
          </p:cNvCxnSpPr>
          <p:nvPr/>
        </p:nvCxnSpPr>
        <p:spPr>
          <a:xfrm>
            <a:off x="1443678" y="2122844"/>
            <a:ext cx="300300" cy="0"/>
          </a:xfrm>
          <a:prstGeom prst="straightConnector1">
            <a:avLst/>
          </a:prstGeom>
          <a:noFill/>
          <a:ln cap="flat" cmpd="sng" w="9525">
            <a:solidFill>
              <a:schemeClr val="dk2"/>
            </a:solidFill>
            <a:prstDash val="solid"/>
            <a:round/>
            <a:headEnd len="sm" w="sm" type="none"/>
            <a:tailEnd len="med" w="med" type="triangle"/>
          </a:ln>
        </p:spPr>
      </p:cxnSp>
      <p:sp>
        <p:nvSpPr>
          <p:cNvPr id="189" name="Google Shape;189;geaa14c685e_5_0"/>
          <p:cNvSpPr txBox="1"/>
          <p:nvPr/>
        </p:nvSpPr>
        <p:spPr>
          <a:xfrm>
            <a:off x="578114" y="1739178"/>
            <a:ext cx="8397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800" u="none" cap="none" strike="noStrike">
                <a:solidFill>
                  <a:srgbClr val="000000"/>
                </a:solidFill>
                <a:latin typeface="Arial"/>
                <a:ea typeface="Arial"/>
                <a:cs typeface="Arial"/>
                <a:sym typeface="Arial"/>
              </a:rPr>
              <a:t>Input videos</a:t>
            </a:r>
            <a:endParaRPr b="0" i="0" sz="800" u="none" cap="none" strike="noStrike">
              <a:solidFill>
                <a:srgbClr val="000000"/>
              </a:solidFill>
              <a:latin typeface="Arial"/>
              <a:ea typeface="Arial"/>
              <a:cs typeface="Arial"/>
              <a:sym typeface="Arial"/>
            </a:endParaRPr>
          </a:p>
        </p:txBody>
      </p:sp>
      <p:sp>
        <p:nvSpPr>
          <p:cNvPr id="190" name="Google Shape;190;geaa14c685e_5_0"/>
          <p:cNvSpPr txBox="1"/>
          <p:nvPr/>
        </p:nvSpPr>
        <p:spPr>
          <a:xfrm>
            <a:off x="4206520" y="1514259"/>
            <a:ext cx="879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GB" sz="800" u="none" cap="none" strike="noStrike">
                <a:solidFill>
                  <a:srgbClr val="000000"/>
                </a:solidFill>
                <a:latin typeface="Arial"/>
                <a:ea typeface="Arial"/>
                <a:cs typeface="Arial"/>
                <a:sym typeface="Arial"/>
              </a:rPr>
              <a:t>fMRI responses</a:t>
            </a:r>
            <a:endParaRPr b="0" i="0" sz="800" u="none" cap="none" strike="noStrike">
              <a:solidFill>
                <a:srgbClr val="000000"/>
              </a:solidFill>
              <a:latin typeface="Arial"/>
              <a:ea typeface="Arial"/>
              <a:cs typeface="Arial"/>
              <a:sym typeface="Arial"/>
            </a:endParaRPr>
          </a:p>
        </p:txBody>
      </p:sp>
      <p:cxnSp>
        <p:nvCxnSpPr>
          <p:cNvPr id="191" name="Google Shape;191;geaa14c685e_5_0"/>
          <p:cNvCxnSpPr/>
          <p:nvPr/>
        </p:nvCxnSpPr>
        <p:spPr>
          <a:xfrm flipH="1" rot="10800000">
            <a:off x="2858900" y="2095916"/>
            <a:ext cx="183900" cy="3000"/>
          </a:xfrm>
          <a:prstGeom prst="straightConnector1">
            <a:avLst/>
          </a:prstGeom>
          <a:noFill/>
          <a:ln cap="flat" cmpd="sng" w="9525">
            <a:solidFill>
              <a:schemeClr val="dk2"/>
            </a:solidFill>
            <a:prstDash val="solid"/>
            <a:round/>
            <a:headEnd len="sm" w="sm" type="none"/>
            <a:tailEnd len="med" w="med" type="triangle"/>
          </a:ln>
        </p:spPr>
      </p:cxnSp>
      <p:cxnSp>
        <p:nvCxnSpPr>
          <p:cNvPr id="192" name="Google Shape;192;geaa14c685e_5_0"/>
          <p:cNvCxnSpPr/>
          <p:nvPr/>
        </p:nvCxnSpPr>
        <p:spPr>
          <a:xfrm flipH="1" rot="10800000">
            <a:off x="3575302" y="2121285"/>
            <a:ext cx="183900" cy="3000"/>
          </a:xfrm>
          <a:prstGeom prst="straightConnector1">
            <a:avLst/>
          </a:prstGeom>
          <a:noFill/>
          <a:ln cap="flat" cmpd="sng" w="9525">
            <a:solidFill>
              <a:schemeClr val="dk2"/>
            </a:solidFill>
            <a:prstDash val="solid"/>
            <a:round/>
            <a:headEnd len="sm" w="sm" type="none"/>
            <a:tailEnd len="med" w="med" type="triangle"/>
          </a:ln>
        </p:spPr>
      </p:cxnSp>
      <p:sp>
        <p:nvSpPr>
          <p:cNvPr id="193" name="Google Shape;193;geaa14c685e_5_0"/>
          <p:cNvSpPr txBox="1"/>
          <p:nvPr/>
        </p:nvSpPr>
        <p:spPr>
          <a:xfrm>
            <a:off x="1744045" y="2603051"/>
            <a:ext cx="11046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GB" sz="500" u="none" cap="none" strike="noStrike">
                <a:solidFill>
                  <a:srgbClr val="000000"/>
                </a:solidFill>
                <a:latin typeface="Arial"/>
                <a:ea typeface="Arial"/>
                <a:cs typeface="Arial"/>
                <a:sym typeface="Arial"/>
              </a:rPr>
              <a:t>1. </a:t>
            </a:r>
            <a:r>
              <a:rPr lang="en-GB" sz="500"/>
              <a:t>Characterize network unit responses to input videos</a:t>
            </a:r>
            <a:endParaRPr b="0" i="0" sz="500" u="none" cap="none" strike="noStrike">
              <a:solidFill>
                <a:srgbClr val="000000"/>
              </a:solidFill>
              <a:latin typeface="Arial"/>
              <a:ea typeface="Arial"/>
              <a:cs typeface="Arial"/>
              <a:sym typeface="Arial"/>
            </a:endParaRPr>
          </a:p>
        </p:txBody>
      </p:sp>
      <p:cxnSp>
        <p:nvCxnSpPr>
          <p:cNvPr id="194" name="Google Shape;194;geaa14c685e_5_0"/>
          <p:cNvCxnSpPr>
            <a:endCxn id="193" idx="0"/>
          </p:cNvCxnSpPr>
          <p:nvPr/>
        </p:nvCxnSpPr>
        <p:spPr>
          <a:xfrm>
            <a:off x="2296345" y="2477651"/>
            <a:ext cx="0" cy="125400"/>
          </a:xfrm>
          <a:prstGeom prst="straightConnector1">
            <a:avLst/>
          </a:prstGeom>
          <a:noFill/>
          <a:ln cap="flat" cmpd="sng" w="9525">
            <a:solidFill>
              <a:srgbClr val="92D050"/>
            </a:solidFill>
            <a:prstDash val="solid"/>
            <a:round/>
            <a:headEnd len="sm" w="sm" type="none"/>
            <a:tailEnd len="med" w="med" type="triangle"/>
          </a:ln>
        </p:spPr>
      </p:cxnSp>
      <p:sp>
        <p:nvSpPr>
          <p:cNvPr id="195" name="Google Shape;195;geaa14c685e_5_0"/>
          <p:cNvSpPr txBox="1"/>
          <p:nvPr/>
        </p:nvSpPr>
        <p:spPr>
          <a:xfrm>
            <a:off x="3530160" y="1934846"/>
            <a:ext cx="366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GB" sz="400" u="none" cap="none" strike="noStrike">
                <a:solidFill>
                  <a:srgbClr val="000000"/>
                </a:solidFill>
                <a:latin typeface="Arial"/>
                <a:ea typeface="Arial"/>
                <a:cs typeface="Arial"/>
                <a:sym typeface="Arial"/>
              </a:rPr>
              <a:t>Linear</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GB" sz="400" u="none" cap="none" strike="noStrike">
                <a:solidFill>
                  <a:srgbClr val="000000"/>
                </a:solidFill>
                <a:latin typeface="Arial"/>
                <a:ea typeface="Arial"/>
                <a:cs typeface="Arial"/>
                <a:sym typeface="Arial"/>
              </a:rPr>
              <a:t>regres.</a:t>
            </a:r>
            <a:endParaRPr b="0" i="0" sz="400" u="none" cap="none" strike="noStrike">
              <a:solidFill>
                <a:srgbClr val="000000"/>
              </a:solidFill>
              <a:latin typeface="Arial"/>
              <a:ea typeface="Arial"/>
              <a:cs typeface="Arial"/>
              <a:sym typeface="Arial"/>
            </a:endParaRPr>
          </a:p>
        </p:txBody>
      </p:sp>
      <p:cxnSp>
        <p:nvCxnSpPr>
          <p:cNvPr id="196" name="Google Shape;196;geaa14c685e_5_0"/>
          <p:cNvCxnSpPr/>
          <p:nvPr/>
        </p:nvCxnSpPr>
        <p:spPr>
          <a:xfrm rot="10800000">
            <a:off x="3667276" y="1610355"/>
            <a:ext cx="0" cy="366000"/>
          </a:xfrm>
          <a:prstGeom prst="straightConnector1">
            <a:avLst/>
          </a:prstGeom>
          <a:noFill/>
          <a:ln cap="flat" cmpd="sng" w="9525">
            <a:solidFill>
              <a:srgbClr val="EF8600"/>
            </a:solidFill>
            <a:prstDash val="solid"/>
            <a:round/>
            <a:headEnd len="sm" w="sm" type="none"/>
            <a:tailEnd len="med" w="med" type="triangle"/>
          </a:ln>
        </p:spPr>
      </p:cxnSp>
      <p:sp>
        <p:nvSpPr>
          <p:cNvPr id="197" name="Google Shape;197;geaa14c685e_5_0"/>
          <p:cNvSpPr/>
          <p:nvPr/>
        </p:nvSpPr>
        <p:spPr>
          <a:xfrm>
            <a:off x="1776726" y="2629068"/>
            <a:ext cx="1029900" cy="276900"/>
          </a:xfrm>
          <a:prstGeom prst="roundRect">
            <a:avLst>
              <a:gd fmla="val 16667" name="adj"/>
            </a:avLst>
          </a:prstGeom>
          <a:noFill/>
          <a:ln cap="flat" cmpd="sng" w="25400">
            <a:solidFill>
              <a:srgbClr val="92D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8" name="Google Shape;198;geaa14c685e_5_0"/>
          <p:cNvSpPr txBox="1"/>
          <p:nvPr/>
        </p:nvSpPr>
        <p:spPr>
          <a:xfrm>
            <a:off x="3101989" y="1294717"/>
            <a:ext cx="11496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GB" sz="500" u="none" cap="none" strike="noStrike">
                <a:solidFill>
                  <a:srgbClr val="000000"/>
                </a:solidFill>
                <a:latin typeface="Arial"/>
                <a:ea typeface="Arial"/>
                <a:cs typeface="Arial"/>
                <a:sym typeface="Arial"/>
              </a:rPr>
              <a:t>2. </a:t>
            </a:r>
            <a:r>
              <a:rPr lang="en-GB" sz="500"/>
              <a:t>Establish relationship </a:t>
            </a:r>
            <a:r>
              <a:rPr b="0" i="0" lang="en-GB" sz="500" u="none" cap="none" strike="noStrike">
                <a:solidFill>
                  <a:srgbClr val="000000"/>
                </a:solidFill>
                <a:latin typeface="Arial"/>
                <a:ea typeface="Arial"/>
                <a:cs typeface="Arial"/>
                <a:sym typeface="Arial"/>
              </a:rPr>
              <a:t>between ANN </a:t>
            </a:r>
            <a:r>
              <a:rPr lang="en-GB" sz="500"/>
              <a:t>PCs/units </a:t>
            </a:r>
            <a:r>
              <a:rPr b="0" i="0" lang="en-GB" sz="500" u="none" cap="none" strike="noStrike">
                <a:solidFill>
                  <a:srgbClr val="000000"/>
                </a:solidFill>
                <a:latin typeface="Arial"/>
                <a:ea typeface="Arial"/>
                <a:cs typeface="Arial"/>
                <a:sym typeface="Arial"/>
              </a:rPr>
              <a:t>and fMRI voxels</a:t>
            </a:r>
            <a:endParaRPr b="0" i="0" sz="500" u="none" cap="none" strike="noStrike">
              <a:solidFill>
                <a:srgbClr val="000000"/>
              </a:solidFill>
              <a:latin typeface="Arial"/>
              <a:ea typeface="Arial"/>
              <a:cs typeface="Arial"/>
              <a:sym typeface="Arial"/>
            </a:endParaRPr>
          </a:p>
        </p:txBody>
      </p:sp>
      <p:sp>
        <p:nvSpPr>
          <p:cNvPr id="199" name="Google Shape;199;geaa14c685e_5_0"/>
          <p:cNvSpPr txBox="1"/>
          <p:nvPr/>
        </p:nvSpPr>
        <p:spPr>
          <a:xfrm>
            <a:off x="341003" y="2305436"/>
            <a:ext cx="1288500" cy="338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7F7F7F"/>
                </a:solidFill>
                <a:latin typeface="Arial"/>
                <a:ea typeface="Arial"/>
                <a:cs typeface="Arial"/>
                <a:sym typeface="Arial"/>
              </a:rPr>
              <a:t>http://algonauts.csail.mit.edu/challenge.html</a:t>
            </a:r>
            <a:endParaRPr b="0" i="0" sz="1400" u="none" cap="none" strike="noStrike">
              <a:solidFill>
                <a:srgbClr val="000000"/>
              </a:solidFill>
              <a:latin typeface="Arial"/>
              <a:ea typeface="Arial"/>
              <a:cs typeface="Arial"/>
              <a:sym typeface="Arial"/>
            </a:endParaRPr>
          </a:p>
        </p:txBody>
      </p:sp>
      <p:sp>
        <p:nvSpPr>
          <p:cNvPr id="200" name="Google Shape;200;geaa14c685e_5_0"/>
          <p:cNvSpPr txBox="1"/>
          <p:nvPr/>
        </p:nvSpPr>
        <p:spPr>
          <a:xfrm>
            <a:off x="4758517" y="2405510"/>
            <a:ext cx="669300" cy="12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en-GB" sz="200" u="none" cap="none" strike="noStrike">
                <a:solidFill>
                  <a:srgbClr val="7F7F7F"/>
                </a:solidFill>
                <a:latin typeface="Arial"/>
                <a:ea typeface="Arial"/>
                <a:cs typeface="Arial"/>
                <a:sym typeface="Arial"/>
              </a:rPr>
              <a:t>Algonauts2021 dataset</a:t>
            </a:r>
            <a:endParaRPr b="0" i="0" sz="900" u="none" cap="none" strike="noStrike">
              <a:solidFill>
                <a:srgbClr val="000000"/>
              </a:solidFill>
              <a:latin typeface="Arial"/>
              <a:ea typeface="Arial"/>
              <a:cs typeface="Arial"/>
              <a:sym typeface="Arial"/>
            </a:endParaRPr>
          </a:p>
        </p:txBody>
      </p:sp>
      <p:pic>
        <p:nvPicPr>
          <p:cNvPr id="201" name="Google Shape;201;geaa14c685e_5_0"/>
          <p:cNvPicPr preferRelativeResize="0"/>
          <p:nvPr/>
        </p:nvPicPr>
        <p:blipFill>
          <a:blip r:embed="rId6">
            <a:alphaModFix/>
          </a:blip>
          <a:stretch>
            <a:fillRect/>
          </a:stretch>
        </p:blipFill>
        <p:spPr>
          <a:xfrm>
            <a:off x="244510" y="3284824"/>
            <a:ext cx="3839487" cy="1431819"/>
          </a:xfrm>
          <a:prstGeom prst="rect">
            <a:avLst/>
          </a:prstGeom>
          <a:noFill/>
          <a:ln>
            <a:noFill/>
          </a:ln>
        </p:spPr>
      </p:pic>
      <p:pic>
        <p:nvPicPr>
          <p:cNvPr id="202" name="Google Shape;202;geaa14c685e_5_0"/>
          <p:cNvPicPr preferRelativeResize="0"/>
          <p:nvPr/>
        </p:nvPicPr>
        <p:blipFill>
          <a:blip r:embed="rId7">
            <a:alphaModFix/>
          </a:blip>
          <a:stretch>
            <a:fillRect/>
          </a:stretch>
        </p:blipFill>
        <p:spPr>
          <a:xfrm>
            <a:off x="4697823" y="3284830"/>
            <a:ext cx="3839487" cy="1431819"/>
          </a:xfrm>
          <a:prstGeom prst="rect">
            <a:avLst/>
          </a:prstGeom>
          <a:noFill/>
          <a:ln>
            <a:noFill/>
          </a:ln>
        </p:spPr>
      </p:pic>
      <p:pic>
        <p:nvPicPr>
          <p:cNvPr id="203" name="Google Shape;203;geaa14c685e_5_0"/>
          <p:cNvPicPr preferRelativeResize="0"/>
          <p:nvPr/>
        </p:nvPicPr>
        <p:blipFill>
          <a:blip r:embed="rId8">
            <a:alphaModFix/>
          </a:blip>
          <a:stretch>
            <a:fillRect/>
          </a:stretch>
        </p:blipFill>
        <p:spPr>
          <a:xfrm>
            <a:off x="5669400" y="1017725"/>
            <a:ext cx="2997450" cy="2093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ge9fda6b3c8_0_248"/>
          <p:cNvPicPr preferRelativeResize="0"/>
          <p:nvPr/>
        </p:nvPicPr>
        <p:blipFill>
          <a:blip r:embed="rId3">
            <a:alphaModFix/>
          </a:blip>
          <a:stretch>
            <a:fillRect/>
          </a:stretch>
        </p:blipFill>
        <p:spPr>
          <a:xfrm>
            <a:off x="262825" y="678075"/>
            <a:ext cx="1116817" cy="1116810"/>
          </a:xfrm>
          <a:prstGeom prst="rect">
            <a:avLst/>
          </a:prstGeom>
          <a:noFill/>
          <a:ln>
            <a:noFill/>
          </a:ln>
        </p:spPr>
      </p:pic>
      <p:pic>
        <p:nvPicPr>
          <p:cNvPr id="209" name="Google Shape;209;ge9fda6b3c8_0_248"/>
          <p:cNvPicPr preferRelativeResize="0"/>
          <p:nvPr/>
        </p:nvPicPr>
        <p:blipFill>
          <a:blip r:embed="rId4">
            <a:alphaModFix/>
          </a:blip>
          <a:stretch>
            <a:fillRect/>
          </a:stretch>
        </p:blipFill>
        <p:spPr>
          <a:xfrm>
            <a:off x="1609708" y="678075"/>
            <a:ext cx="1116817" cy="1116810"/>
          </a:xfrm>
          <a:prstGeom prst="rect">
            <a:avLst/>
          </a:prstGeom>
          <a:noFill/>
          <a:ln>
            <a:noFill/>
          </a:ln>
        </p:spPr>
      </p:pic>
      <p:pic>
        <p:nvPicPr>
          <p:cNvPr id="210" name="Google Shape;210;ge9fda6b3c8_0_248"/>
          <p:cNvPicPr preferRelativeResize="0"/>
          <p:nvPr/>
        </p:nvPicPr>
        <p:blipFill>
          <a:blip r:embed="rId5">
            <a:alphaModFix/>
          </a:blip>
          <a:stretch>
            <a:fillRect/>
          </a:stretch>
        </p:blipFill>
        <p:spPr>
          <a:xfrm>
            <a:off x="935069" y="1936777"/>
            <a:ext cx="1116817" cy="1116810"/>
          </a:xfrm>
          <a:prstGeom prst="rect">
            <a:avLst/>
          </a:prstGeom>
          <a:noFill/>
          <a:ln>
            <a:noFill/>
          </a:ln>
        </p:spPr>
      </p:pic>
      <p:pic>
        <p:nvPicPr>
          <p:cNvPr id="211" name="Google Shape;211;ge9fda6b3c8_0_248"/>
          <p:cNvPicPr preferRelativeResize="0"/>
          <p:nvPr/>
        </p:nvPicPr>
        <p:blipFill>
          <a:blip r:embed="rId6">
            <a:alphaModFix/>
          </a:blip>
          <a:stretch>
            <a:fillRect/>
          </a:stretch>
        </p:blipFill>
        <p:spPr>
          <a:xfrm>
            <a:off x="2869883" y="678075"/>
            <a:ext cx="1116817" cy="1116810"/>
          </a:xfrm>
          <a:prstGeom prst="rect">
            <a:avLst/>
          </a:prstGeom>
          <a:noFill/>
          <a:ln>
            <a:noFill/>
          </a:ln>
        </p:spPr>
      </p:pic>
      <p:pic>
        <p:nvPicPr>
          <p:cNvPr id="212" name="Google Shape;212;ge9fda6b3c8_0_248"/>
          <p:cNvPicPr preferRelativeResize="0"/>
          <p:nvPr/>
        </p:nvPicPr>
        <p:blipFill>
          <a:blip r:embed="rId7">
            <a:alphaModFix/>
          </a:blip>
          <a:stretch>
            <a:fillRect/>
          </a:stretch>
        </p:blipFill>
        <p:spPr>
          <a:xfrm>
            <a:off x="2257141" y="1945610"/>
            <a:ext cx="1099177" cy="1099171"/>
          </a:xfrm>
          <a:prstGeom prst="rect">
            <a:avLst/>
          </a:prstGeom>
          <a:noFill/>
          <a:ln>
            <a:noFill/>
          </a:ln>
        </p:spPr>
      </p:pic>
      <p:pic>
        <p:nvPicPr>
          <p:cNvPr id="213" name="Google Shape;213;ge9fda6b3c8_0_248"/>
          <p:cNvPicPr preferRelativeResize="0"/>
          <p:nvPr/>
        </p:nvPicPr>
        <p:blipFill>
          <a:blip r:embed="rId8">
            <a:alphaModFix/>
          </a:blip>
          <a:stretch>
            <a:fillRect/>
          </a:stretch>
        </p:blipFill>
        <p:spPr>
          <a:xfrm>
            <a:off x="5207000" y="289597"/>
            <a:ext cx="3406874" cy="1337905"/>
          </a:xfrm>
          <a:prstGeom prst="rect">
            <a:avLst/>
          </a:prstGeom>
          <a:noFill/>
          <a:ln>
            <a:noFill/>
          </a:ln>
        </p:spPr>
      </p:pic>
      <p:pic>
        <p:nvPicPr>
          <p:cNvPr id="214" name="Google Shape;214;ge9fda6b3c8_0_248"/>
          <p:cNvPicPr preferRelativeResize="0"/>
          <p:nvPr/>
        </p:nvPicPr>
        <p:blipFill>
          <a:blip r:embed="rId9">
            <a:alphaModFix/>
          </a:blip>
          <a:stretch>
            <a:fillRect/>
          </a:stretch>
        </p:blipFill>
        <p:spPr>
          <a:xfrm>
            <a:off x="579825" y="3458275"/>
            <a:ext cx="3406874" cy="1337905"/>
          </a:xfrm>
          <a:prstGeom prst="rect">
            <a:avLst/>
          </a:prstGeom>
          <a:noFill/>
          <a:ln>
            <a:noFill/>
          </a:ln>
        </p:spPr>
      </p:pic>
      <p:pic>
        <p:nvPicPr>
          <p:cNvPr id="215" name="Google Shape;215;ge9fda6b3c8_0_248"/>
          <p:cNvPicPr preferRelativeResize="0"/>
          <p:nvPr/>
        </p:nvPicPr>
        <p:blipFill>
          <a:blip r:embed="rId10">
            <a:alphaModFix/>
          </a:blip>
          <a:stretch>
            <a:fillRect/>
          </a:stretch>
        </p:blipFill>
        <p:spPr>
          <a:xfrm>
            <a:off x="5207001" y="3458269"/>
            <a:ext cx="3406874" cy="1337905"/>
          </a:xfrm>
          <a:prstGeom prst="rect">
            <a:avLst/>
          </a:prstGeom>
          <a:noFill/>
          <a:ln>
            <a:noFill/>
          </a:ln>
        </p:spPr>
      </p:pic>
      <p:sp>
        <p:nvSpPr>
          <p:cNvPr id="216" name="Google Shape;216;ge9fda6b3c8_0_248"/>
          <p:cNvSpPr txBox="1"/>
          <p:nvPr/>
        </p:nvSpPr>
        <p:spPr>
          <a:xfrm>
            <a:off x="1986550" y="3148500"/>
            <a:ext cx="59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V1</a:t>
            </a:r>
            <a:endParaRPr b="1"/>
          </a:p>
        </p:txBody>
      </p:sp>
      <p:sp>
        <p:nvSpPr>
          <p:cNvPr id="217" name="Google Shape;217;ge9fda6b3c8_0_248"/>
          <p:cNvSpPr txBox="1"/>
          <p:nvPr/>
        </p:nvSpPr>
        <p:spPr>
          <a:xfrm>
            <a:off x="6613738" y="0"/>
            <a:ext cx="59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V4</a:t>
            </a:r>
            <a:endParaRPr b="1"/>
          </a:p>
        </p:txBody>
      </p:sp>
      <p:sp>
        <p:nvSpPr>
          <p:cNvPr id="218" name="Google Shape;218;ge9fda6b3c8_0_248"/>
          <p:cNvSpPr txBox="1"/>
          <p:nvPr/>
        </p:nvSpPr>
        <p:spPr>
          <a:xfrm>
            <a:off x="6613750" y="1593725"/>
            <a:ext cx="59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PPA</a:t>
            </a:r>
            <a:endParaRPr b="1"/>
          </a:p>
        </p:txBody>
      </p:sp>
      <p:sp>
        <p:nvSpPr>
          <p:cNvPr id="219" name="Google Shape;219;ge9fda6b3c8_0_248"/>
          <p:cNvSpPr txBox="1"/>
          <p:nvPr/>
        </p:nvSpPr>
        <p:spPr>
          <a:xfrm>
            <a:off x="6613750" y="3187450"/>
            <a:ext cx="59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t>FFA</a:t>
            </a:r>
            <a:endParaRPr b="1"/>
          </a:p>
        </p:txBody>
      </p:sp>
      <p:sp>
        <p:nvSpPr>
          <p:cNvPr id="220" name="Google Shape;220;ge9fda6b3c8_0_248"/>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3. Maximal stimuli</a:t>
            </a:r>
            <a:endParaRPr/>
          </a:p>
        </p:txBody>
      </p:sp>
      <p:pic>
        <p:nvPicPr>
          <p:cNvPr id="221" name="Google Shape;221;ge9fda6b3c8_0_248"/>
          <p:cNvPicPr preferRelativeResize="0"/>
          <p:nvPr/>
        </p:nvPicPr>
        <p:blipFill>
          <a:blip r:embed="rId11">
            <a:alphaModFix/>
          </a:blip>
          <a:stretch>
            <a:fillRect/>
          </a:stretch>
        </p:blipFill>
        <p:spPr>
          <a:xfrm>
            <a:off x="5207000" y="1873929"/>
            <a:ext cx="3406874" cy="133790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
                                        <p:tgtEl>
                                          <p:spTgt spid="2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
                                        <p:tgtEl>
                                          <p:spTgt spid="2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
                                        <p:tgtEl>
                                          <p:spTgt spid="2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
                                        <p:tgtEl>
                                          <p:spTgt spid="214"/>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
                                        <p:tgtEl>
                                          <p:spTgt spid="213"/>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
                                        <p:tgtEl>
                                          <p:spTgt spid="2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
                                        <p:tgtEl>
                                          <p:spTgt spid="221"/>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
                                        <p:tgtEl>
                                          <p:spTgt spid="2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
                                        <p:tgtEl>
                                          <p:spTgt spid="215"/>
                                        </p:tgtEl>
                                      </p:cBhvr>
                                    </p:animEffec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e9fd60f73f_3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Conclusions and future directions</a:t>
            </a:r>
            <a:endParaRPr/>
          </a:p>
          <a:p>
            <a:pPr indent="0" lvl="0" marL="0" rtl="0" algn="l">
              <a:lnSpc>
                <a:spcPct val="100000"/>
              </a:lnSpc>
              <a:spcBef>
                <a:spcPts val="0"/>
              </a:spcBef>
              <a:spcAft>
                <a:spcPts val="0"/>
              </a:spcAft>
              <a:buSzPts val="2800"/>
              <a:buNone/>
            </a:pPr>
            <a:r>
              <a:t/>
            </a:r>
            <a:endParaRPr/>
          </a:p>
        </p:txBody>
      </p:sp>
      <p:sp>
        <p:nvSpPr>
          <p:cNvPr id="227" name="Google Shape;227;ge9fd60f73f_3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b="1" lang="en-GB" sz="1400"/>
              <a:t>Conclusions</a:t>
            </a:r>
            <a:endParaRPr b="1" sz="1400"/>
          </a:p>
          <a:p>
            <a:pPr indent="-317500" lvl="0" marL="457200" rtl="0" algn="l">
              <a:lnSpc>
                <a:spcPct val="115000"/>
              </a:lnSpc>
              <a:spcBef>
                <a:spcPts val="0"/>
              </a:spcBef>
              <a:spcAft>
                <a:spcPts val="0"/>
              </a:spcAft>
              <a:buSzPts val="1400"/>
              <a:buChar char="●"/>
            </a:pPr>
            <a:r>
              <a:rPr lang="en-GB" sz="1400"/>
              <a:t>ANN layers visualization help </a:t>
            </a:r>
            <a:r>
              <a:rPr lang="en-GB" sz="1400"/>
              <a:t>model </a:t>
            </a:r>
            <a:r>
              <a:rPr b="1" lang="en-GB" sz="1400"/>
              <a:t>interpretability</a:t>
            </a:r>
            <a:endParaRPr b="1" sz="1400"/>
          </a:p>
          <a:p>
            <a:pPr indent="-317500" lvl="0" marL="457200" rtl="0" algn="l">
              <a:lnSpc>
                <a:spcPct val="115000"/>
              </a:lnSpc>
              <a:spcBef>
                <a:spcPts val="0"/>
              </a:spcBef>
              <a:spcAft>
                <a:spcPts val="0"/>
              </a:spcAft>
              <a:buSzPts val="1400"/>
              <a:buChar char="●"/>
            </a:pPr>
            <a:r>
              <a:rPr lang="en-GB" sz="1400"/>
              <a:t>Ability to decipher the specific </a:t>
            </a:r>
            <a:r>
              <a:rPr b="1" lang="en-GB" sz="1400"/>
              <a:t>functions </a:t>
            </a:r>
            <a:r>
              <a:rPr lang="en-GB" sz="1400"/>
              <a:t>of different </a:t>
            </a:r>
            <a:r>
              <a:rPr b="1" lang="en-GB" sz="1400"/>
              <a:t>brain </a:t>
            </a:r>
            <a:r>
              <a:rPr lang="en-GB" sz="1400"/>
              <a:t>regions by looking at the activations of highly correlated nodes in the network</a:t>
            </a:r>
            <a:endParaRPr sz="1400"/>
          </a:p>
          <a:p>
            <a:pPr indent="0" lvl="0" marL="0" rtl="0" algn="l">
              <a:lnSpc>
                <a:spcPct val="115000"/>
              </a:lnSpc>
              <a:spcBef>
                <a:spcPts val="0"/>
              </a:spcBef>
              <a:spcAft>
                <a:spcPts val="0"/>
              </a:spcAft>
              <a:buSzPts val="1800"/>
              <a:buNone/>
            </a:pPr>
            <a:r>
              <a:t/>
            </a:r>
            <a:endParaRPr b="1" sz="1400"/>
          </a:p>
          <a:p>
            <a:pPr indent="0" lvl="0" marL="0" rtl="0" algn="l">
              <a:lnSpc>
                <a:spcPct val="115000"/>
              </a:lnSpc>
              <a:spcBef>
                <a:spcPts val="0"/>
              </a:spcBef>
              <a:spcAft>
                <a:spcPts val="0"/>
              </a:spcAft>
              <a:buSzPts val="1800"/>
              <a:buNone/>
            </a:pPr>
            <a:r>
              <a:rPr b="1" lang="en-GB" sz="1400"/>
              <a:t>Future directions</a:t>
            </a:r>
            <a:endParaRPr b="1" sz="1400"/>
          </a:p>
          <a:p>
            <a:pPr indent="-317500" lvl="0" marL="457200" rtl="0" algn="l">
              <a:lnSpc>
                <a:spcPct val="115000"/>
              </a:lnSpc>
              <a:spcBef>
                <a:spcPts val="0"/>
              </a:spcBef>
              <a:spcAft>
                <a:spcPts val="0"/>
              </a:spcAft>
              <a:buSzPts val="1400"/>
              <a:buChar char="●"/>
            </a:pPr>
            <a:r>
              <a:rPr lang="en-GB" sz="1400"/>
              <a:t>Apply 3D convolutions (2D images through time)</a:t>
            </a:r>
            <a:endParaRPr sz="1400"/>
          </a:p>
          <a:p>
            <a:pPr indent="-317500" lvl="0" marL="457200" rtl="0" algn="l">
              <a:lnSpc>
                <a:spcPct val="115000"/>
              </a:lnSpc>
              <a:spcBef>
                <a:spcPts val="0"/>
              </a:spcBef>
              <a:spcAft>
                <a:spcPts val="0"/>
              </a:spcAft>
              <a:buSzPts val="1400"/>
              <a:buChar char="●"/>
            </a:pPr>
            <a:r>
              <a:rPr lang="en-GB" sz="1400"/>
              <a:t>Apply attention to include associative/contextual information</a:t>
            </a:r>
            <a:endParaRPr sz="1400"/>
          </a:p>
          <a:p>
            <a:pPr indent="-317500" lvl="0" marL="457200" rtl="0" algn="l">
              <a:lnSpc>
                <a:spcPct val="115000"/>
              </a:lnSpc>
              <a:spcBef>
                <a:spcPts val="0"/>
              </a:spcBef>
              <a:spcAft>
                <a:spcPts val="0"/>
              </a:spcAft>
              <a:buSzPts val="1400"/>
              <a:buChar char="●"/>
            </a:pPr>
            <a:r>
              <a:rPr lang="en-GB" sz="1400"/>
              <a:t>Account for subjective perception/knowledge/experience captured in fMRI</a:t>
            </a:r>
            <a:endParaRPr sz="1400"/>
          </a:p>
          <a:p>
            <a:pPr indent="-317500" lvl="0" marL="457200" rtl="0" algn="l">
              <a:lnSpc>
                <a:spcPct val="115000"/>
              </a:lnSpc>
              <a:spcBef>
                <a:spcPts val="0"/>
              </a:spcBef>
              <a:spcAft>
                <a:spcPts val="0"/>
              </a:spcAft>
              <a:buSzPts val="1400"/>
              <a:buChar char="●"/>
            </a:pPr>
            <a:r>
              <a:rPr lang="en-GB" sz="1400"/>
              <a:t>Add semantic segmentation to autoencoder (need for labelled data)</a:t>
            </a:r>
            <a:endParaRPr sz="1400"/>
          </a:p>
          <a:p>
            <a:pPr indent="0" lvl="0" marL="457200" rtl="0" algn="l">
              <a:lnSpc>
                <a:spcPct val="115000"/>
              </a:lnSpc>
              <a:spcBef>
                <a:spcPts val="0"/>
              </a:spcBef>
              <a:spcAft>
                <a:spcPts val="0"/>
              </a:spcAft>
              <a:buSzPts val="1800"/>
              <a:buNone/>
            </a:pPr>
            <a:r>
              <a:t/>
            </a:r>
            <a:endParaRPr sz="1400"/>
          </a:p>
          <a:p>
            <a:pPr indent="0" lvl="0" marL="457200" rtl="0" algn="l">
              <a:lnSpc>
                <a:spcPct val="115000"/>
              </a:lnSpc>
              <a:spcBef>
                <a:spcPts val="0"/>
              </a:spcBef>
              <a:spcAft>
                <a:spcPts val="0"/>
              </a:spcAft>
              <a:buSzPts val="1800"/>
              <a:buNone/>
            </a:pPr>
            <a:r>
              <a:t/>
            </a:r>
            <a:endParaRPr sz="1400"/>
          </a:p>
        </p:txBody>
      </p:sp>
      <p:sp>
        <p:nvSpPr>
          <p:cNvPr id="228" name="Google Shape;228;ge9fd60f73f_3_0"/>
          <p:cNvSpPr txBox="1"/>
          <p:nvPr>
            <p:ph type="title"/>
          </p:nvPr>
        </p:nvSpPr>
        <p:spPr>
          <a:xfrm>
            <a:off x="3317650" y="3893225"/>
            <a:ext cx="2607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GB"/>
              <a:t>Thank you!</a:t>
            </a:r>
            <a:endParaRPr/>
          </a:p>
          <a:p>
            <a:pPr indent="0" lvl="0" marL="0" rtl="0" algn="l">
              <a:lnSpc>
                <a:spcPct val="100000"/>
              </a:lnSpc>
              <a:spcBef>
                <a:spcPts val="0"/>
              </a:spcBef>
              <a:spcAft>
                <a:spcPts val="0"/>
              </a:spcAft>
              <a:buSzPts val="2800"/>
              <a:buNone/>
            </a:pPr>
            <a:r>
              <a:t/>
            </a:r>
            <a:endParaRPr/>
          </a:p>
        </p:txBody>
      </p:sp>
      <p:pic>
        <p:nvPicPr>
          <p:cNvPr id="229" name="Google Shape;229;ge9fd60f73f_3_0"/>
          <p:cNvPicPr preferRelativeResize="0"/>
          <p:nvPr/>
        </p:nvPicPr>
        <p:blipFill>
          <a:blip r:embed="rId3">
            <a:alphaModFix/>
          </a:blip>
          <a:stretch>
            <a:fillRect/>
          </a:stretch>
        </p:blipFill>
        <p:spPr>
          <a:xfrm>
            <a:off x="6752300" y="413462"/>
            <a:ext cx="1982834" cy="896438"/>
          </a:xfrm>
          <a:prstGeom prst="rect">
            <a:avLst/>
          </a:prstGeom>
          <a:noFill/>
          <a:ln>
            <a:noFill/>
          </a:ln>
        </p:spPr>
      </p:pic>
      <p:sp>
        <p:nvSpPr>
          <p:cNvPr id="230" name="Google Shape;230;ge9fd60f73f_3_0"/>
          <p:cNvSpPr txBox="1"/>
          <p:nvPr/>
        </p:nvSpPr>
        <p:spPr>
          <a:xfrm>
            <a:off x="5776000" y="1237425"/>
            <a:ext cx="3492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t>https://towardsdatascience.com/black-boxes-and-their-intrusion-620aa3c4c56b</a:t>
            </a:r>
            <a:endParaRPr sz="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